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81" r:id="rId3"/>
    <p:sldId id="257" r:id="rId4"/>
    <p:sldId id="258" r:id="rId5"/>
    <p:sldId id="260" r:id="rId6"/>
    <p:sldId id="261" r:id="rId7"/>
    <p:sldId id="283" r:id="rId8"/>
    <p:sldId id="284" r:id="rId9"/>
    <p:sldId id="263" r:id="rId10"/>
    <p:sldId id="264" r:id="rId11"/>
    <p:sldId id="267" r:id="rId12"/>
    <p:sldId id="265" r:id="rId13"/>
    <p:sldId id="285" r:id="rId14"/>
    <p:sldId id="286" r:id="rId15"/>
    <p:sldId id="266" r:id="rId16"/>
    <p:sldId id="287" r:id="rId17"/>
    <p:sldId id="269" r:id="rId18"/>
    <p:sldId id="270" r:id="rId19"/>
    <p:sldId id="277" r:id="rId20"/>
    <p:sldId id="278" r:id="rId21"/>
    <p:sldId id="271" r:id="rId22"/>
    <p:sldId id="272" r:id="rId23"/>
    <p:sldId id="273" r:id="rId24"/>
    <p:sldId id="274" r:id="rId25"/>
    <p:sldId id="280" r:id="rId26"/>
    <p:sldId id="279" r:id="rId2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3077" autoAdjust="0"/>
  </p:normalViewPr>
  <p:slideViewPr>
    <p:cSldViewPr snapToGrid="0">
      <p:cViewPr varScale="1">
        <p:scale>
          <a:sx n="59" d="100"/>
          <a:sy n="59" d="100"/>
        </p:scale>
        <p:origin x="84" y="510"/>
      </p:cViewPr>
      <p:guideLst/>
    </p:cSldViewPr>
  </p:slideViewPr>
  <p:notesTextViewPr>
    <p:cViewPr>
      <p:scale>
        <a:sx n="1" d="1"/>
        <a:sy n="1" d="1"/>
      </p:scale>
      <p:origin x="0" y="0"/>
    </p:cViewPr>
  </p:notesTextViewPr>
  <p:notesViewPr>
    <p:cSldViewPr snapToGrid="0">
      <p:cViewPr varScale="1">
        <p:scale>
          <a:sx n="80" d="100"/>
          <a:sy n="80" d="100"/>
        </p:scale>
        <p:origin x="116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852BF418-06D7-43A1-9466-0AFA5DD46656}" type="datetimeFigureOut">
              <a:rPr lang="en-US" smtClean="0"/>
              <a:t>8/21/2021</a:t>
            </a:fld>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B48E8AC-93D5-46DE-952E-76C1165ED974}" type="slidenum">
              <a:rPr lang="en-US" smtClean="0"/>
              <a:t>‹#›</a:t>
            </a:fld>
            <a:endParaRPr lang="en-US"/>
          </a:p>
        </p:txBody>
      </p:sp>
    </p:spTree>
    <p:extLst>
      <p:ext uri="{BB962C8B-B14F-4D97-AF65-F5344CB8AC3E}">
        <p14:creationId xmlns:p14="http://schemas.microsoft.com/office/powerpoint/2010/main" val="3871055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30D93A0-3928-4470-B64D-EDC98B99AA5D}" type="datetimeFigureOut">
              <a:rPr lang="en-US" smtClean="0"/>
              <a:t>8/21/2021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AC09B80-807A-4150-B31C-2539E1AD4D39}" type="slidenum">
              <a:rPr lang="en-US" smtClean="0"/>
              <a:t>‹#›</a:t>
            </a:fld>
            <a:endParaRPr lang="en-US"/>
          </a:p>
        </p:txBody>
      </p:sp>
    </p:spTree>
    <p:extLst>
      <p:ext uri="{BB962C8B-B14F-4D97-AF65-F5344CB8AC3E}">
        <p14:creationId xmlns:p14="http://schemas.microsoft.com/office/powerpoint/2010/main" val="1794342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reekreporter.com/2017/11/13/philoxenia-hotelia-thessaloniki-tourism-exhibition-attracts-over-20000-visitor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reekreporter.com/2017/11/13/philoxenia-hotelia-thessaloniki-tourism-exhibition-attracts-over-20000-visitor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reekreporter.com/2017/11/13/philoxenia-hotelia-thessaloniki-tourism-exhibition-attracts-over-20000-visitor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reekreporter.com/2017/11/13/philoxenia-hotelia-thessaloniki-tourism-exhibition-attracts-over-20000-visitor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ligonier.org/store/the-secret-thoughts-of-an-unlikely-convert-paperbac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mazon.com/Gospel-Comes-House-Key-Post-Christian/dp/143355786X/?tag=thegospcoal-2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reekreporter.com/2017/11/13/philoxenia-hotelia-thessaloniki-tourism-exhibition-attracts-over-20000-visitor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reekreporter.com/2017/11/13/philoxenia-hotelia-thessaloniki-tourism-exhibition-attracts-over-20000-visitor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Chimamanda_Ngozi_Adichie#cite_note-:1-67"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en.wikipedia.org/wiki/Chimamanda_Ngozi_Adichie#cite_note-68" TargetMode="External"/><Relationship Id="rId4" Type="http://schemas.openxmlformats.org/officeDocument/2006/relationships/hyperlink" Target="https://en.wikipedia.org/wiki/Drexel_University"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reekreporter.com/2017/11/13/philoxenia-hotelia-thessaloniki-tourism-exhibition-attracts-over-20000-visitor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37284" y="150479"/>
            <a:ext cx="3467852" cy="1950911"/>
          </a:xfrm>
        </p:spPr>
      </p:sp>
      <p:sp>
        <p:nvSpPr>
          <p:cNvPr id="3" name="Notes Placeholder 2"/>
          <p:cNvSpPr>
            <a:spLocks noGrp="1"/>
          </p:cNvSpPr>
          <p:nvPr>
            <p:ph type="body" idx="1"/>
          </p:nvPr>
        </p:nvSpPr>
        <p:spPr>
          <a:xfrm>
            <a:off x="696294" y="2196032"/>
            <a:ext cx="5681980" cy="6626748"/>
          </a:xfrm>
        </p:spPr>
        <p:txBody>
          <a:bodyPr/>
          <a:lstStyle/>
          <a:p>
            <a:r>
              <a:rPr lang="en-US" dirty="0"/>
              <a:t>Sharing Jesus with Someone through Radical Hospitality</a:t>
            </a:r>
          </a:p>
          <a:p>
            <a:endParaRPr lang="en-US" dirty="0"/>
          </a:p>
          <a:p>
            <a:r>
              <a:rPr lang="en-US" dirty="0"/>
              <a:t>Note that each session will last 45 minutes and you have access to </a:t>
            </a:r>
            <a:r>
              <a:rPr lang="en-US" dirty="0" err="1"/>
              <a:t>Powerpoint</a:t>
            </a:r>
            <a:r>
              <a:rPr lang="en-US" dirty="0"/>
              <a:t> and the internet, if needed.</a:t>
            </a:r>
          </a:p>
          <a:p>
            <a:endParaRPr lang="en-US" dirty="0"/>
          </a:p>
          <a:p>
            <a:endParaRPr lang="en-US" dirty="0"/>
          </a:p>
          <a:p>
            <a:r>
              <a:rPr lang="en-US" dirty="0"/>
              <a:t>Hospitality and Neighboring</a:t>
            </a:r>
          </a:p>
          <a:p>
            <a:r>
              <a:rPr lang="en-US" dirty="0"/>
              <a:t>	Romans 12:10ff</a:t>
            </a:r>
          </a:p>
          <a:p>
            <a:r>
              <a:rPr lang="en-US" dirty="0"/>
              <a:t>	Good Samaritan – Neighborly is ultimately a willingness to bear the image of Christ</a:t>
            </a:r>
          </a:p>
          <a:p>
            <a:r>
              <a:rPr lang="en-US" dirty="0"/>
              <a:t>		Another key issue is this: radically ordinary hospitality is never convenient. A good question to ask yourself: What is the 		difference between inconvenient and impossible?</a:t>
            </a:r>
          </a:p>
          <a:p>
            <a:r>
              <a:rPr lang="en-US" dirty="0"/>
              <a:t>		Second Application:  Radical </a:t>
            </a:r>
            <a:r>
              <a:rPr lang="en-US" dirty="0" err="1"/>
              <a:t>Hospitilty</a:t>
            </a:r>
            <a:r>
              <a:rPr lang="en-US" dirty="0"/>
              <a:t> may not be in your home:  (lets give each other permission to stretch it…) </a:t>
            </a:r>
          </a:p>
          <a:p>
            <a:r>
              <a:rPr lang="en-US" dirty="0"/>
              <a:t>			1.  My Office every Tuesday</a:t>
            </a:r>
          </a:p>
          <a:p>
            <a:r>
              <a:rPr lang="en-US" dirty="0"/>
              <a:t>			2.  Scheduled Lunches with Intentionality – My mother set up Bible studies at lunch </a:t>
            </a:r>
          </a:p>
          <a:p>
            <a:r>
              <a:rPr lang="en-US" dirty="0"/>
              <a:t>			3.  </a:t>
            </a:r>
          </a:p>
          <a:p>
            <a:r>
              <a:rPr lang="en-US" dirty="0"/>
              <a:t>	Acts 2 were homes the bridge to the church? </a:t>
            </a:r>
          </a:p>
          <a:p>
            <a:endParaRPr lang="en-US" dirty="0"/>
          </a:p>
          <a:p>
            <a:r>
              <a:rPr lang="en-US" dirty="0"/>
              <a:t>	James 2 – At church </a:t>
            </a:r>
          </a:p>
          <a:p>
            <a:r>
              <a:rPr lang="en-US" dirty="0"/>
              <a:t>	</a:t>
            </a:r>
            <a:r>
              <a:rPr lang="en-US" dirty="0" err="1"/>
              <a:t>Usuage</a:t>
            </a:r>
            <a:r>
              <a:rPr lang="en-US" dirty="0"/>
              <a:t> of terms in scripture  “Hospitality” / “Neighboring”</a:t>
            </a:r>
          </a:p>
          <a:p>
            <a:endParaRPr lang="en-US" dirty="0"/>
          </a:p>
          <a:p>
            <a:r>
              <a:rPr lang="en-US" dirty="0"/>
              <a:t>	</a:t>
            </a:r>
            <a:r>
              <a:rPr lang="en-US" b="1" dirty="0"/>
              <a:t>Single Story</a:t>
            </a:r>
          </a:p>
          <a:p>
            <a:r>
              <a:rPr lang="en-US" dirty="0"/>
              <a:t>	Remember – what do we portray when we share Christ and they don’t respond through faith?  The world is watching.  </a:t>
            </a:r>
          </a:p>
          <a:p>
            <a:r>
              <a:rPr lang="en-US" dirty="0"/>
              <a:t>Hospitality and Compassion </a:t>
            </a:r>
          </a:p>
          <a:p>
            <a:r>
              <a:rPr lang="en-US" dirty="0"/>
              <a:t>Is the way to show the authentic Love and grace Jesus Shared with us</a:t>
            </a:r>
          </a:p>
          <a:p>
            <a:r>
              <a:rPr lang="en-US" dirty="0"/>
              <a:t>World has Negative Labels of Christians – but many in the world do not know a Christian</a:t>
            </a:r>
          </a:p>
          <a:p>
            <a:r>
              <a:rPr lang="en-US" dirty="0"/>
              <a:t>Personal Connections – Avoid Single Story </a:t>
            </a:r>
            <a:r>
              <a:rPr lang="en-US" dirty="0" smtClean="0"/>
              <a:t>pitfalls</a:t>
            </a:r>
          </a:p>
          <a:p>
            <a:endParaRPr lang="en-US" dirty="0" smtClean="0"/>
          </a:p>
          <a:p>
            <a:r>
              <a:rPr lang="en-US" dirty="0" err="1" smtClean="0"/>
              <a:t>Xxxxxxxxxxxxxxxxxxxxxxxxxxxxxxxxxxxxxxxx</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sz="1200" kern="1200" dirty="0" smtClean="0">
                <a:solidFill>
                  <a:schemeClr val="tx1"/>
                </a:solidFill>
                <a:effectLst/>
                <a:latin typeface="+mn-lt"/>
                <a:ea typeface="+mn-ea"/>
                <a:cs typeface="+mn-cs"/>
              </a:rPr>
              <a:t> NOT ENOUGH CHAIRS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new preacher loaded his car with his large family and visited an</a:t>
            </a:r>
          </a:p>
          <a:p>
            <a:r>
              <a:rPr lang="en-US" sz="1200" kern="1200" dirty="0" smtClean="0">
                <a:solidFill>
                  <a:schemeClr val="tx1"/>
                </a:solidFill>
                <a:effectLst/>
                <a:latin typeface="+mn-lt"/>
                <a:ea typeface="+mn-ea"/>
                <a:cs typeface="+mn-cs"/>
              </a:rPr>
              <a:t>old deacon on the farm.  After the introductions there was an awkward</a:t>
            </a:r>
          </a:p>
          <a:p>
            <a:r>
              <a:rPr lang="en-US" sz="1200" kern="1200" dirty="0" smtClean="0">
                <a:solidFill>
                  <a:schemeClr val="tx1"/>
                </a:solidFill>
                <a:effectLst/>
                <a:latin typeface="+mn-lt"/>
                <a:ea typeface="+mn-ea"/>
                <a:cs typeface="+mn-cs"/>
              </a:rPr>
              <a:t>pause as the unexpected guests looked for chairs upon which to sit.</a:t>
            </a:r>
          </a:p>
          <a:p>
            <a:r>
              <a:rPr lang="en-US" sz="1200" kern="1200" dirty="0" smtClean="0">
                <a:solidFill>
                  <a:schemeClr val="tx1"/>
                </a:solidFill>
                <a:effectLst/>
                <a:latin typeface="+mn-lt"/>
                <a:ea typeface="+mn-ea"/>
                <a:cs typeface="+mn-cs"/>
              </a:rPr>
              <a:t>The parlor had only two chairs.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"Brother, I don't believe you have enough chairs," suggested the</a:t>
            </a:r>
          </a:p>
          <a:p>
            <a:r>
              <a:rPr lang="en-US" sz="1200" kern="1200" dirty="0" smtClean="0">
                <a:solidFill>
                  <a:schemeClr val="tx1"/>
                </a:solidFill>
                <a:effectLst/>
                <a:latin typeface="+mn-lt"/>
                <a:ea typeface="+mn-ea"/>
                <a:cs typeface="+mn-cs"/>
              </a:rPr>
              <a:t>preacher.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 </a:t>
            </a:r>
            <a:r>
              <a:rPr lang="en-US" sz="1200" kern="1200" dirty="0" err="1" smtClean="0">
                <a:solidFill>
                  <a:schemeClr val="tx1"/>
                </a:solidFill>
                <a:effectLst/>
                <a:latin typeface="+mn-lt"/>
                <a:ea typeface="+mn-ea"/>
                <a:cs typeface="+mn-cs"/>
              </a:rPr>
              <a:t>ain't</a:t>
            </a:r>
            <a:r>
              <a:rPr lang="en-US" sz="1200" kern="1200" dirty="0" smtClean="0">
                <a:solidFill>
                  <a:schemeClr val="tx1"/>
                </a:solidFill>
                <a:effectLst/>
                <a:latin typeface="+mn-lt"/>
                <a:ea typeface="+mn-ea"/>
                <a:cs typeface="+mn-cs"/>
              </a:rPr>
              <a:t> it," muttered the old man.  "I got plenty of chairs --</a:t>
            </a:r>
          </a:p>
          <a:p>
            <a:r>
              <a:rPr lang="en-US" sz="1200" kern="1200" dirty="0" smtClean="0">
                <a:solidFill>
                  <a:schemeClr val="tx1"/>
                </a:solidFill>
                <a:effectLst/>
                <a:latin typeface="+mn-lt"/>
                <a:ea typeface="+mn-ea"/>
                <a:cs typeface="+mn-cs"/>
              </a:rPr>
              <a:t>just too much company!"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Christians make it clear they don't want to spend too much time</a:t>
            </a:r>
          </a:p>
          <a:p>
            <a:r>
              <a:rPr lang="en-US" sz="1200" kern="1200" dirty="0" smtClean="0">
                <a:solidFill>
                  <a:schemeClr val="tx1"/>
                </a:solidFill>
                <a:effectLst/>
                <a:latin typeface="+mn-lt"/>
                <a:ea typeface="+mn-ea"/>
                <a:cs typeface="+mn-cs"/>
              </a:rPr>
              <a:t>with other Christians, but how important is our fellowship with our</a:t>
            </a:r>
          </a:p>
          <a:p>
            <a:r>
              <a:rPr lang="en-US" sz="1200" kern="1200" dirty="0" smtClean="0">
                <a:solidFill>
                  <a:schemeClr val="tx1"/>
                </a:solidFill>
                <a:effectLst/>
                <a:latin typeface="+mn-lt"/>
                <a:ea typeface="+mn-ea"/>
                <a:cs typeface="+mn-cs"/>
              </a:rPr>
              <a:t>brothers and sisters in Christ!  Living in a hostile environment, we</a:t>
            </a:r>
          </a:p>
          <a:p>
            <a:r>
              <a:rPr lang="en-US" sz="1200" kern="1200" dirty="0" smtClean="0">
                <a:solidFill>
                  <a:schemeClr val="tx1"/>
                </a:solidFill>
                <a:effectLst/>
                <a:latin typeface="+mn-lt"/>
                <a:ea typeface="+mn-ea"/>
                <a:cs typeface="+mn-cs"/>
              </a:rPr>
              <a:t>need the encouragement that comes from those who share the same hopes</a:t>
            </a:r>
          </a:p>
          <a:p>
            <a:r>
              <a:rPr lang="en-US" sz="1200" kern="1200" dirty="0" smtClean="0">
                <a:solidFill>
                  <a:schemeClr val="tx1"/>
                </a:solidFill>
                <a:effectLst/>
                <a:latin typeface="+mn-lt"/>
                <a:ea typeface="+mn-ea"/>
                <a:cs typeface="+mn-cs"/>
              </a:rPr>
              <a:t>and goals that we do.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God knew that we would need each other, that the Christian life would</a:t>
            </a:r>
          </a:p>
          <a:p>
            <a:r>
              <a:rPr lang="en-US" sz="1200" kern="1200" dirty="0" smtClean="0">
                <a:solidFill>
                  <a:schemeClr val="tx1"/>
                </a:solidFill>
                <a:effectLst/>
                <a:latin typeface="+mn-lt"/>
                <a:ea typeface="+mn-ea"/>
                <a:cs typeface="+mn-cs"/>
              </a:rPr>
              <a:t>be difficult if not impossible to live in isolation.  That's what the</a:t>
            </a:r>
          </a:p>
          <a:p>
            <a:r>
              <a:rPr lang="en-US" sz="1200" kern="1200" dirty="0" smtClean="0">
                <a:solidFill>
                  <a:schemeClr val="tx1"/>
                </a:solidFill>
                <a:effectLst/>
                <a:latin typeface="+mn-lt"/>
                <a:ea typeface="+mn-ea"/>
                <a:cs typeface="+mn-cs"/>
              </a:rPr>
              <a:t>church is all about.  The early Christians certainly recognized the</a:t>
            </a:r>
          </a:p>
          <a:p>
            <a:r>
              <a:rPr lang="en-US" sz="1200" kern="1200" dirty="0" smtClean="0">
                <a:solidFill>
                  <a:schemeClr val="tx1"/>
                </a:solidFill>
                <a:effectLst/>
                <a:latin typeface="+mn-lt"/>
                <a:ea typeface="+mn-ea"/>
                <a:cs typeface="+mn-cs"/>
              </a:rPr>
              <a:t>value of being together: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"Every day they continued to meet together in the temple courts. They</a:t>
            </a:r>
          </a:p>
          <a:p>
            <a:r>
              <a:rPr lang="en-US" sz="1200" kern="1200" dirty="0" smtClean="0">
                <a:solidFill>
                  <a:schemeClr val="tx1"/>
                </a:solidFill>
                <a:effectLst/>
                <a:latin typeface="+mn-lt"/>
                <a:ea typeface="+mn-ea"/>
                <a:cs typeface="+mn-cs"/>
              </a:rPr>
              <a:t>broke bread in their homes and ate together with glad and sincere</a:t>
            </a:r>
          </a:p>
          <a:p>
            <a:r>
              <a:rPr lang="en-US" sz="1200" kern="1200" dirty="0" smtClean="0">
                <a:solidFill>
                  <a:schemeClr val="tx1"/>
                </a:solidFill>
                <a:effectLst/>
                <a:latin typeface="+mn-lt"/>
                <a:ea typeface="+mn-ea"/>
                <a:cs typeface="+mn-cs"/>
              </a:rPr>
              <a:t>hearts." (Acts 2:46, NIV)</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Take time today to spend a few moments with a fellow Christian,</a:t>
            </a:r>
          </a:p>
          <a:p>
            <a:r>
              <a:rPr lang="en-US" sz="1200" kern="1200" dirty="0" smtClean="0">
                <a:solidFill>
                  <a:schemeClr val="tx1"/>
                </a:solidFill>
                <a:effectLst/>
                <a:latin typeface="+mn-lt"/>
                <a:ea typeface="+mn-ea"/>
                <a:cs typeface="+mn-cs"/>
              </a:rPr>
              <a:t>encouraging and being encouraged.  Just be sure to have plenty of</a:t>
            </a:r>
          </a:p>
          <a:p>
            <a:r>
              <a:rPr lang="en-US" sz="1200" kern="1200" dirty="0" smtClean="0">
                <a:solidFill>
                  <a:schemeClr val="tx1"/>
                </a:solidFill>
                <a:effectLst/>
                <a:latin typeface="+mn-lt"/>
                <a:ea typeface="+mn-ea"/>
                <a:cs typeface="+mn-cs"/>
              </a:rPr>
              <a:t>chairs ready!</a:t>
            </a:r>
          </a:p>
          <a:p>
            <a:r>
              <a:rPr lang="en-US" sz="1200" kern="1200" dirty="0" smtClean="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CAC09B80-807A-4150-B31C-2539E1AD4D39}" type="slidenum">
              <a:rPr lang="en-US" smtClean="0"/>
              <a:t>1</a:t>
            </a:fld>
            <a:endParaRPr lang="en-US"/>
          </a:p>
        </p:txBody>
      </p:sp>
    </p:spTree>
    <p:extLst>
      <p:ext uri="{BB962C8B-B14F-4D97-AF65-F5344CB8AC3E}">
        <p14:creationId xmlns:p14="http://schemas.microsoft.com/office/powerpoint/2010/main" val="1065300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4213" y="187325"/>
            <a:ext cx="3768725" cy="2119313"/>
          </a:xfrm>
        </p:spPr>
      </p:sp>
      <p:sp>
        <p:nvSpPr>
          <p:cNvPr id="3" name="Notes Placeholder 2"/>
          <p:cNvSpPr>
            <a:spLocks noGrp="1"/>
          </p:cNvSpPr>
          <p:nvPr>
            <p:ph type="body" idx="1"/>
          </p:nvPr>
        </p:nvSpPr>
        <p:spPr>
          <a:xfrm>
            <a:off x="481648" y="2436740"/>
            <a:ext cx="5681980" cy="3696712"/>
          </a:xfrm>
        </p:spPr>
        <p:txBody>
          <a:bodyPr/>
          <a:lstStyle/>
          <a:p>
            <a:pPr marL="235572" indent="-235572">
              <a:buAutoNum type="arabicPeriod"/>
            </a:pPr>
            <a:r>
              <a:rPr lang="en-US" dirty="0" smtClean="0"/>
              <a:t>LOVE</a:t>
            </a:r>
            <a:r>
              <a:rPr lang="en-US" baseline="0" dirty="0" smtClean="0"/>
              <a:t> is ABOVE all things --  FERVANT LOVE – </a:t>
            </a:r>
          </a:p>
          <a:p>
            <a:pPr marL="706717" lvl="1" indent="-235572">
              <a:buAutoNum type="arabicPeriod"/>
            </a:pPr>
            <a:r>
              <a:rPr lang="en-US" baseline="0" dirty="0" smtClean="0"/>
              <a:t>Kindly Affectionate -- </a:t>
            </a:r>
            <a:r>
              <a:rPr lang="en-US" baseline="0" dirty="0" err="1" smtClean="0"/>
              <a:t>philostorgos</a:t>
            </a:r>
            <a:r>
              <a:rPr lang="en-US" baseline="0" dirty="0" smtClean="0"/>
              <a:t>,  fil-</a:t>
            </a:r>
            <a:r>
              <a:rPr lang="en-US" baseline="0" dirty="0" err="1" smtClean="0"/>
              <a:t>os'</a:t>
            </a:r>
            <a:r>
              <a:rPr lang="en-US" baseline="0" dirty="0" smtClean="0"/>
              <a:t>-tor-</a:t>
            </a:r>
            <a:r>
              <a:rPr lang="en-US" baseline="0" dirty="0" err="1" smtClean="0"/>
              <a:t>gos</a:t>
            </a:r>
            <a:r>
              <a:rPr lang="en-US" baseline="0" dirty="0" smtClean="0"/>
              <a:t> from 5384 and </a:t>
            </a:r>
            <a:r>
              <a:rPr lang="en-US" baseline="0" dirty="0" err="1" smtClean="0"/>
              <a:t>storge</a:t>
            </a:r>
            <a:r>
              <a:rPr lang="en-US" baseline="0" dirty="0" smtClean="0"/>
              <a:t> (cherishing one's kindred, especially parents or children); fond of natural relatives, i.e. fraternal towards fellow Christian:--kindly </a:t>
            </a:r>
            <a:r>
              <a:rPr lang="en-US" baseline="0" dirty="0" err="1" smtClean="0"/>
              <a:t>affectioned</a:t>
            </a:r>
            <a:endParaRPr lang="en-US" baseline="0" dirty="0" smtClean="0"/>
          </a:p>
          <a:p>
            <a:pPr marL="706717" lvl="1" indent="-235572">
              <a:buAutoNum type="arabicPeriod"/>
            </a:pPr>
            <a:r>
              <a:rPr lang="en-US" baseline="0" dirty="0" smtClean="0"/>
              <a:t>Brotherly Love – Philadelphia</a:t>
            </a:r>
          </a:p>
          <a:p>
            <a:pPr marL="706717" lvl="1" indent="-235572">
              <a:buAutoNum type="arabicPeriod"/>
            </a:pPr>
            <a:r>
              <a:rPr lang="en-US" baseline="0" dirty="0" smtClean="0"/>
              <a:t>Distributing – </a:t>
            </a:r>
            <a:r>
              <a:rPr lang="en-US" baseline="0" dirty="0" err="1" smtClean="0"/>
              <a:t>Koinoneo</a:t>
            </a:r>
            <a:r>
              <a:rPr lang="en-US" baseline="0" dirty="0" smtClean="0"/>
              <a:t> – Share with, partake with, partake --</a:t>
            </a:r>
          </a:p>
          <a:p>
            <a:pPr marL="706717" lvl="1" indent="-235572">
              <a:buAutoNum type="arabicPeriod"/>
            </a:pPr>
            <a:endParaRPr lang="en-US" baseline="0" dirty="0" smtClean="0"/>
          </a:p>
          <a:p>
            <a:r>
              <a:rPr lang="en-US" baseline="0" dirty="0" smtClean="0"/>
              <a:t>3.   </a:t>
            </a:r>
            <a:r>
              <a:rPr lang="en-US" baseline="0" dirty="0" err="1" smtClean="0"/>
              <a:t>xxxx</a:t>
            </a:r>
            <a:endParaRPr lang="en-US" dirty="0" smtClean="0"/>
          </a:p>
          <a:p>
            <a:endParaRPr lang="en-US" dirty="0" smtClean="0"/>
          </a:p>
          <a:p>
            <a:endParaRPr lang="en-US" dirty="0" smtClean="0"/>
          </a:p>
          <a:p>
            <a:r>
              <a:rPr lang="en-US" dirty="0" err="1" smtClean="0"/>
              <a:t>philoxenia</a:t>
            </a:r>
            <a:r>
              <a:rPr lang="en-US" dirty="0" smtClean="0"/>
              <a:t>,  fil-ox-</a:t>
            </a:r>
            <a:r>
              <a:rPr lang="en-US" dirty="0" err="1" smtClean="0"/>
              <a:t>en</a:t>
            </a:r>
            <a:r>
              <a:rPr lang="en-US" dirty="0" smtClean="0"/>
              <a:t>-</a:t>
            </a:r>
            <a:r>
              <a:rPr lang="en-US" dirty="0" err="1" smtClean="0"/>
              <a:t>ee</a:t>
            </a:r>
            <a:r>
              <a:rPr lang="en-US" dirty="0" smtClean="0"/>
              <a:t>'-ah </a:t>
            </a:r>
          </a:p>
          <a:p>
            <a:r>
              <a:rPr lang="en-US" dirty="0" smtClean="0"/>
              <a:t>Search for 5381 in KJV</a:t>
            </a:r>
          </a:p>
          <a:p>
            <a:r>
              <a:rPr lang="en-US" dirty="0" smtClean="0"/>
              <a:t> </a:t>
            </a:r>
          </a:p>
          <a:p>
            <a:r>
              <a:rPr lang="en-US" dirty="0" err="1" smtClean="0"/>
              <a:t>Heb</a:t>
            </a:r>
            <a:r>
              <a:rPr lang="en-US" dirty="0" smtClean="0"/>
              <a:t> 13</a:t>
            </a:r>
            <a:r>
              <a:rPr lang="en-US" baseline="0" dirty="0" smtClean="0"/>
              <a:t> --  LOVE FOR STRANGERS – what would you do if you were KNEW the LORD was your HELPER?  NO FEAR -- </a:t>
            </a:r>
            <a:r>
              <a:rPr lang="en-US" dirty="0" smtClean="0"/>
              <a:t> </a:t>
            </a:r>
          </a:p>
          <a:p>
            <a:endParaRPr lang="en-US" dirty="0" smtClean="0"/>
          </a:p>
          <a:p>
            <a:r>
              <a:rPr lang="en-US" dirty="0" smtClean="0"/>
              <a:t>I. from 5382; hospitableness:--entertain stranger, hospitality. </a:t>
            </a:r>
          </a:p>
          <a:p>
            <a:endParaRPr lang="en-US" dirty="0" smtClean="0"/>
          </a:p>
          <a:p>
            <a:r>
              <a:rPr lang="en-US" dirty="0" smtClean="0"/>
              <a:t> </a:t>
            </a:r>
            <a:r>
              <a:rPr lang="en-US" dirty="0" err="1" smtClean="0"/>
              <a:t>Heb</a:t>
            </a:r>
            <a:r>
              <a:rPr lang="en-US" dirty="0" smtClean="0"/>
              <a:t> 13:2 Be &lt;</a:t>
            </a:r>
            <a:r>
              <a:rPr lang="en-US" dirty="0" err="1" smtClean="0"/>
              <a:t>epilanthanomai</a:t>
            </a:r>
            <a:r>
              <a:rPr lang="en-US" dirty="0" smtClean="0"/>
              <a:t>&gt; not &lt;me&gt; forgetful &lt;</a:t>
            </a:r>
            <a:r>
              <a:rPr lang="en-US" dirty="0" err="1" smtClean="0"/>
              <a:t>epilanthanomai</a:t>
            </a:r>
            <a:r>
              <a:rPr lang="en-US" dirty="0" smtClean="0"/>
              <a:t>&gt; to entertain strangers &lt;</a:t>
            </a:r>
            <a:r>
              <a:rPr lang="en-US" dirty="0" err="1" smtClean="0"/>
              <a:t>philoxenia</a:t>
            </a:r>
            <a:r>
              <a:rPr lang="en-US" dirty="0" smtClean="0"/>
              <a:t>&gt;: for &lt;gar&gt; thereby &lt;</a:t>
            </a:r>
            <a:r>
              <a:rPr lang="en-US" dirty="0" err="1" smtClean="0"/>
              <a:t>dia</a:t>
            </a:r>
            <a:r>
              <a:rPr lang="en-US" dirty="0" smtClean="0"/>
              <a:t>&gt; &lt;</a:t>
            </a:r>
            <a:r>
              <a:rPr lang="en-US" dirty="0" err="1" smtClean="0"/>
              <a:t>taute</a:t>
            </a:r>
            <a:r>
              <a:rPr lang="en-US" dirty="0" smtClean="0"/>
              <a:t>&gt; some &lt;tis&gt; have entertained &lt;</a:t>
            </a:r>
            <a:r>
              <a:rPr lang="en-US" dirty="0" err="1" smtClean="0"/>
              <a:t>xenizo</a:t>
            </a:r>
            <a:r>
              <a:rPr lang="en-US" dirty="0" smtClean="0"/>
              <a:t>&gt; angels &lt;</a:t>
            </a:r>
            <a:r>
              <a:rPr lang="en-US" dirty="0" err="1" smtClean="0"/>
              <a:t>aggelos</a:t>
            </a:r>
            <a:r>
              <a:rPr lang="en-US" dirty="0" smtClean="0"/>
              <a:t>&gt; unawares &lt;</a:t>
            </a:r>
            <a:r>
              <a:rPr lang="en-US" dirty="0" err="1" smtClean="0"/>
              <a:t>lanthano</a:t>
            </a:r>
            <a:r>
              <a:rPr lang="en-US" dirty="0" smtClean="0"/>
              <a:t>&gt;.</a:t>
            </a:r>
          </a:p>
          <a:p>
            <a:endParaRPr lang="en-US" dirty="0" smtClean="0"/>
          </a:p>
          <a:p>
            <a:r>
              <a:rPr lang="en-US" dirty="0" smtClean="0"/>
              <a:t> Ro 12:13 Distributing to the necessity of saints; given to hospitality.</a:t>
            </a:r>
          </a:p>
          <a:p>
            <a:r>
              <a:rPr lang="en-US" dirty="0" smtClean="0"/>
              <a:t> 1Ti 3:2 A bishop then must be blameless, the husband of one wife, vigilant, sober, of good </a:t>
            </a:r>
            <a:r>
              <a:rPr lang="en-US" dirty="0" err="1" smtClean="0"/>
              <a:t>behaviour</a:t>
            </a:r>
            <a:r>
              <a:rPr lang="en-US" dirty="0" smtClean="0"/>
              <a:t>, given to hospitality, apt to teach; {of good...: or, modest} </a:t>
            </a:r>
          </a:p>
          <a:p>
            <a:r>
              <a:rPr lang="en-US" dirty="0" smtClean="0"/>
              <a:t> Tit 1:8 But a lover of hospitality, a lover of good men, sober, just, holy, temperate; {men: or, things} </a:t>
            </a:r>
          </a:p>
          <a:p>
            <a:r>
              <a:rPr lang="en-US" dirty="0" smtClean="0"/>
              <a:t> 1Pe 4:9 Use hospitality one to another without grudging.</a:t>
            </a:r>
          </a:p>
          <a:p>
            <a:endParaRPr lang="en-US" dirty="0" smtClean="0"/>
          </a:p>
          <a:p>
            <a:r>
              <a:rPr lang="en-US" dirty="0" smtClean="0"/>
              <a:t>Some translate</a:t>
            </a:r>
            <a:r>
              <a:rPr lang="en-US" baseline="0" dirty="0" smtClean="0"/>
              <a:t> this word – (</a:t>
            </a:r>
            <a:r>
              <a:rPr lang="en-US" dirty="0"/>
              <a:t>The Greek word </a:t>
            </a:r>
            <a:r>
              <a:rPr lang="en-US" dirty="0" err="1">
                <a:hlinkClick r:id="rId3"/>
              </a:rPr>
              <a:t>Philoxenia</a:t>
            </a:r>
            <a:r>
              <a:rPr lang="en-US" dirty="0"/>
              <a:t>, literally translated) as a “friend to a stranger”, is widely perceived to be synonymous to hospitality.</a:t>
            </a:r>
            <a:endParaRPr lang="en-US" dirty="0" smtClean="0"/>
          </a:p>
          <a:p>
            <a:endParaRPr lang="en-US" dirty="0" smtClean="0"/>
          </a:p>
          <a:p>
            <a:r>
              <a:rPr lang="en-US" dirty="0" smtClean="0"/>
              <a:t>II. </a:t>
            </a:r>
            <a:r>
              <a:rPr lang="en-US" dirty="0" err="1" smtClean="0"/>
              <a:t>philoxenos</a:t>
            </a:r>
            <a:r>
              <a:rPr lang="en-US" dirty="0" smtClean="0"/>
              <a:t>,  fil-ox'-</a:t>
            </a:r>
            <a:r>
              <a:rPr lang="en-US" dirty="0" err="1" smtClean="0"/>
              <a:t>en</a:t>
            </a:r>
            <a:r>
              <a:rPr lang="en-US" dirty="0" smtClean="0"/>
              <a:t>-</a:t>
            </a:r>
            <a:r>
              <a:rPr lang="en-US" dirty="0" err="1" smtClean="0"/>
              <a:t>os</a:t>
            </a:r>
            <a:r>
              <a:rPr lang="en-US" dirty="0" smtClean="0"/>
              <a:t> </a:t>
            </a:r>
          </a:p>
          <a:p>
            <a:r>
              <a:rPr lang="en-US" dirty="0" smtClean="0"/>
              <a:t>Search for 5382 in KJV</a:t>
            </a:r>
          </a:p>
          <a:p>
            <a:r>
              <a:rPr lang="en-US" dirty="0" smtClean="0"/>
              <a:t> </a:t>
            </a:r>
          </a:p>
          <a:p>
            <a:r>
              <a:rPr lang="en-US" dirty="0" smtClean="0"/>
              <a:t> </a:t>
            </a:r>
          </a:p>
          <a:p>
            <a:r>
              <a:rPr lang="en-US" dirty="0" smtClean="0"/>
              <a:t>from 5384 and 3581; fond of guests, i.e. hospitable:--given to (lover of, use) hospitality. </a:t>
            </a:r>
            <a:endParaRPr lang="en-US" dirty="0"/>
          </a:p>
        </p:txBody>
      </p:sp>
      <p:sp>
        <p:nvSpPr>
          <p:cNvPr id="4" name="Slide Number Placeholder 3"/>
          <p:cNvSpPr>
            <a:spLocks noGrp="1"/>
          </p:cNvSpPr>
          <p:nvPr>
            <p:ph type="sldNum" sz="quarter" idx="10"/>
          </p:nvPr>
        </p:nvSpPr>
        <p:spPr/>
        <p:txBody>
          <a:bodyPr/>
          <a:lstStyle/>
          <a:p>
            <a:fld id="{CAC09B80-807A-4150-B31C-2539E1AD4D39}" type="slidenum">
              <a:rPr lang="en-US" smtClean="0"/>
              <a:t>10</a:t>
            </a:fld>
            <a:endParaRPr lang="en-US"/>
          </a:p>
        </p:txBody>
      </p:sp>
    </p:spTree>
    <p:extLst>
      <p:ext uri="{BB962C8B-B14F-4D97-AF65-F5344CB8AC3E}">
        <p14:creationId xmlns:p14="http://schemas.microsoft.com/office/powerpoint/2010/main" val="111819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65525" y="150813"/>
            <a:ext cx="3379788" cy="1900237"/>
          </a:xfrm>
        </p:spPr>
      </p:sp>
      <p:sp>
        <p:nvSpPr>
          <p:cNvPr id="3" name="Notes Placeholder 2"/>
          <p:cNvSpPr>
            <a:spLocks noGrp="1"/>
          </p:cNvSpPr>
          <p:nvPr>
            <p:ph type="body" idx="1"/>
          </p:nvPr>
        </p:nvSpPr>
        <p:spPr>
          <a:xfrm>
            <a:off x="758375" y="2051731"/>
            <a:ext cx="5681980" cy="3696712"/>
          </a:xfrm>
        </p:spPr>
        <p:txBody>
          <a:bodyPr/>
          <a:lstStyle/>
          <a:p>
            <a:pPr marL="235572" indent="-235572">
              <a:buAutoNum type="arabicPeriod"/>
            </a:pPr>
            <a:r>
              <a:rPr lang="en-US" dirty="0" smtClean="0"/>
              <a:t>LOVE</a:t>
            </a:r>
            <a:r>
              <a:rPr lang="en-US" baseline="0" dirty="0" smtClean="0"/>
              <a:t> is ABOVE all things --  FERVANT LOVE – </a:t>
            </a:r>
          </a:p>
          <a:p>
            <a:pPr marL="706717" lvl="1" indent="-235572">
              <a:buAutoNum type="arabicPeriod"/>
            </a:pPr>
            <a:r>
              <a:rPr lang="en-US" baseline="0" dirty="0" smtClean="0"/>
              <a:t>Kindly Affectionate -- </a:t>
            </a:r>
            <a:r>
              <a:rPr lang="en-US" baseline="0" dirty="0" err="1" smtClean="0"/>
              <a:t>philostorgos</a:t>
            </a:r>
            <a:r>
              <a:rPr lang="en-US" baseline="0" dirty="0" smtClean="0"/>
              <a:t>,  fil-</a:t>
            </a:r>
            <a:r>
              <a:rPr lang="en-US" baseline="0" dirty="0" err="1" smtClean="0"/>
              <a:t>os'</a:t>
            </a:r>
            <a:r>
              <a:rPr lang="en-US" baseline="0" dirty="0" smtClean="0"/>
              <a:t>-tor-</a:t>
            </a:r>
            <a:r>
              <a:rPr lang="en-US" baseline="0" dirty="0" err="1" smtClean="0"/>
              <a:t>gos</a:t>
            </a:r>
            <a:r>
              <a:rPr lang="en-US" baseline="0" dirty="0" smtClean="0"/>
              <a:t> from 5384 and </a:t>
            </a:r>
            <a:r>
              <a:rPr lang="en-US" baseline="0" dirty="0" err="1" smtClean="0"/>
              <a:t>storge</a:t>
            </a:r>
            <a:r>
              <a:rPr lang="en-US" baseline="0" dirty="0" smtClean="0"/>
              <a:t> (cherishing one's kindred, especially parents or children); fond of natural relatives, i.e. fraternal towards fellow Christian:--kindly </a:t>
            </a:r>
            <a:r>
              <a:rPr lang="en-US" baseline="0" dirty="0" err="1" smtClean="0"/>
              <a:t>affectioned</a:t>
            </a:r>
            <a:endParaRPr lang="en-US" baseline="0" dirty="0" smtClean="0"/>
          </a:p>
          <a:p>
            <a:pPr marL="706717" lvl="1" indent="-235572">
              <a:buAutoNum type="arabicPeriod"/>
            </a:pPr>
            <a:r>
              <a:rPr lang="en-US" baseline="0" dirty="0" smtClean="0"/>
              <a:t>Brotherly Love – Philadelphia</a:t>
            </a:r>
          </a:p>
          <a:p>
            <a:pPr marL="706717" lvl="1" indent="-235572">
              <a:buAutoNum type="arabicPeriod"/>
            </a:pPr>
            <a:r>
              <a:rPr lang="en-US" baseline="0" dirty="0" smtClean="0"/>
              <a:t>Distributing – </a:t>
            </a:r>
            <a:r>
              <a:rPr lang="en-US" baseline="0" dirty="0" err="1" smtClean="0"/>
              <a:t>Koinoneo</a:t>
            </a:r>
            <a:r>
              <a:rPr lang="en-US" baseline="0" dirty="0" smtClean="0"/>
              <a:t> – Share with, partake with, partake --</a:t>
            </a:r>
          </a:p>
          <a:p>
            <a:pPr marL="706717" lvl="1" indent="-235572">
              <a:buAutoNum type="arabicPeriod"/>
            </a:pPr>
            <a:endParaRPr lang="en-US" baseline="0" dirty="0" smtClean="0"/>
          </a:p>
          <a:p>
            <a:r>
              <a:rPr lang="en-US" baseline="0" dirty="0" smtClean="0"/>
              <a:t>3.   </a:t>
            </a:r>
            <a:r>
              <a:rPr lang="en-US" baseline="0" dirty="0" err="1" smtClean="0"/>
              <a:t>xxxx</a:t>
            </a:r>
            <a:endParaRPr lang="en-US" dirty="0" smtClean="0"/>
          </a:p>
          <a:p>
            <a:endParaRPr lang="en-US" dirty="0" smtClean="0"/>
          </a:p>
          <a:p>
            <a:endParaRPr lang="en-US" dirty="0" smtClean="0"/>
          </a:p>
          <a:p>
            <a:r>
              <a:rPr lang="en-US" dirty="0" err="1" smtClean="0"/>
              <a:t>philoxenia</a:t>
            </a:r>
            <a:r>
              <a:rPr lang="en-US" dirty="0" smtClean="0"/>
              <a:t>,  fil-ox-</a:t>
            </a:r>
            <a:r>
              <a:rPr lang="en-US" dirty="0" err="1" smtClean="0"/>
              <a:t>en</a:t>
            </a:r>
            <a:r>
              <a:rPr lang="en-US" dirty="0" smtClean="0"/>
              <a:t>-</a:t>
            </a:r>
            <a:r>
              <a:rPr lang="en-US" dirty="0" err="1" smtClean="0"/>
              <a:t>ee</a:t>
            </a:r>
            <a:r>
              <a:rPr lang="en-US" dirty="0" smtClean="0"/>
              <a:t>'-ah </a:t>
            </a:r>
          </a:p>
          <a:p>
            <a:r>
              <a:rPr lang="en-US" dirty="0" smtClean="0"/>
              <a:t>Search for 5381 in KJV</a:t>
            </a:r>
          </a:p>
          <a:p>
            <a:r>
              <a:rPr lang="en-US" dirty="0" smtClean="0"/>
              <a:t> </a:t>
            </a:r>
          </a:p>
          <a:p>
            <a:r>
              <a:rPr lang="en-US" dirty="0" err="1" smtClean="0"/>
              <a:t>Heb</a:t>
            </a:r>
            <a:r>
              <a:rPr lang="en-US" dirty="0" smtClean="0"/>
              <a:t> 13</a:t>
            </a:r>
            <a:r>
              <a:rPr lang="en-US" baseline="0" dirty="0" smtClean="0"/>
              <a:t> --  LOVE FOR STRANGERS – what would you do if you were KNEW the LORD was your HELPER?  NO FEAR -- </a:t>
            </a:r>
            <a:r>
              <a:rPr lang="en-US" dirty="0" smtClean="0"/>
              <a:t> </a:t>
            </a:r>
          </a:p>
          <a:p>
            <a:endParaRPr lang="en-US" dirty="0" smtClean="0"/>
          </a:p>
          <a:p>
            <a:r>
              <a:rPr lang="en-US" dirty="0" smtClean="0"/>
              <a:t>I. from 5382; hospitableness:--entertain stranger, hospitality. </a:t>
            </a:r>
          </a:p>
          <a:p>
            <a:endParaRPr lang="en-US" dirty="0" smtClean="0"/>
          </a:p>
          <a:p>
            <a:r>
              <a:rPr lang="en-US" dirty="0" smtClean="0"/>
              <a:t> </a:t>
            </a:r>
            <a:r>
              <a:rPr lang="en-US" dirty="0" err="1" smtClean="0"/>
              <a:t>Heb</a:t>
            </a:r>
            <a:r>
              <a:rPr lang="en-US" dirty="0" smtClean="0"/>
              <a:t> 13:2 Be &lt;</a:t>
            </a:r>
            <a:r>
              <a:rPr lang="en-US" dirty="0" err="1" smtClean="0"/>
              <a:t>epilanthanomai</a:t>
            </a:r>
            <a:r>
              <a:rPr lang="en-US" dirty="0" smtClean="0"/>
              <a:t>&gt; not &lt;me&gt; forgetful &lt;</a:t>
            </a:r>
            <a:r>
              <a:rPr lang="en-US" dirty="0" err="1" smtClean="0"/>
              <a:t>epilanthanomai</a:t>
            </a:r>
            <a:r>
              <a:rPr lang="en-US" dirty="0" smtClean="0"/>
              <a:t>&gt; to entertain strangers &lt;</a:t>
            </a:r>
            <a:r>
              <a:rPr lang="en-US" dirty="0" err="1" smtClean="0"/>
              <a:t>philoxenia</a:t>
            </a:r>
            <a:r>
              <a:rPr lang="en-US" dirty="0" smtClean="0"/>
              <a:t>&gt;: for &lt;gar&gt; thereby &lt;</a:t>
            </a:r>
            <a:r>
              <a:rPr lang="en-US" dirty="0" err="1" smtClean="0"/>
              <a:t>dia</a:t>
            </a:r>
            <a:r>
              <a:rPr lang="en-US" dirty="0" smtClean="0"/>
              <a:t>&gt; &lt;</a:t>
            </a:r>
            <a:r>
              <a:rPr lang="en-US" dirty="0" err="1" smtClean="0"/>
              <a:t>taute</a:t>
            </a:r>
            <a:r>
              <a:rPr lang="en-US" dirty="0" smtClean="0"/>
              <a:t>&gt; some &lt;tis&gt; have entertained &lt;</a:t>
            </a:r>
            <a:r>
              <a:rPr lang="en-US" dirty="0" err="1" smtClean="0"/>
              <a:t>xenizo</a:t>
            </a:r>
            <a:r>
              <a:rPr lang="en-US" dirty="0" smtClean="0"/>
              <a:t>&gt; angels &lt;</a:t>
            </a:r>
            <a:r>
              <a:rPr lang="en-US" dirty="0" err="1" smtClean="0"/>
              <a:t>aggelos</a:t>
            </a:r>
            <a:r>
              <a:rPr lang="en-US" dirty="0" smtClean="0"/>
              <a:t>&gt; unawares &lt;</a:t>
            </a:r>
            <a:r>
              <a:rPr lang="en-US" dirty="0" err="1" smtClean="0"/>
              <a:t>lanthano</a:t>
            </a:r>
            <a:r>
              <a:rPr lang="en-US" dirty="0" smtClean="0"/>
              <a:t>&gt;.</a:t>
            </a:r>
          </a:p>
          <a:p>
            <a:endParaRPr lang="en-US" dirty="0" smtClean="0"/>
          </a:p>
          <a:p>
            <a:r>
              <a:rPr lang="en-US" dirty="0" smtClean="0"/>
              <a:t> Ro 12:13 Distributing to the necessity of saints; given to hospitality.</a:t>
            </a:r>
          </a:p>
          <a:p>
            <a:r>
              <a:rPr lang="en-US" dirty="0" smtClean="0"/>
              <a:t> 1Ti 3:2 A bishop then must be blameless, the husband of one wife, vigilant, sober, of good </a:t>
            </a:r>
            <a:r>
              <a:rPr lang="en-US" dirty="0" err="1" smtClean="0"/>
              <a:t>behaviour</a:t>
            </a:r>
            <a:r>
              <a:rPr lang="en-US" dirty="0" smtClean="0"/>
              <a:t>, given to hospitality, apt to teach; {of good...: or, modest} </a:t>
            </a:r>
          </a:p>
          <a:p>
            <a:r>
              <a:rPr lang="en-US" dirty="0" smtClean="0"/>
              <a:t> Tit 1:8 But a lover of hospitality, a lover of good men, sober, just, holy, temperate; {men: or, things} </a:t>
            </a:r>
          </a:p>
          <a:p>
            <a:r>
              <a:rPr lang="en-US" dirty="0" smtClean="0"/>
              <a:t> 1Pe 4:9 Use hospitality one to another without grudging.</a:t>
            </a:r>
          </a:p>
          <a:p>
            <a:endParaRPr lang="en-US" dirty="0" smtClean="0"/>
          </a:p>
          <a:p>
            <a:r>
              <a:rPr lang="en-US" dirty="0" smtClean="0"/>
              <a:t>Some translate</a:t>
            </a:r>
            <a:r>
              <a:rPr lang="en-US" baseline="0" dirty="0" smtClean="0"/>
              <a:t> this word – (</a:t>
            </a:r>
            <a:r>
              <a:rPr lang="en-US" dirty="0"/>
              <a:t>The Greek word </a:t>
            </a:r>
            <a:r>
              <a:rPr lang="en-US" dirty="0" err="1">
                <a:hlinkClick r:id="rId3"/>
              </a:rPr>
              <a:t>Philoxenia</a:t>
            </a:r>
            <a:r>
              <a:rPr lang="en-US" dirty="0"/>
              <a:t>, literally translated) as a “friend to a stranger”, is widely perceived to be synonymous to hospitality.</a:t>
            </a:r>
            <a:endParaRPr lang="en-US" dirty="0" smtClean="0"/>
          </a:p>
          <a:p>
            <a:endParaRPr lang="en-US" dirty="0" smtClean="0"/>
          </a:p>
          <a:p>
            <a:r>
              <a:rPr lang="en-US" dirty="0" smtClean="0"/>
              <a:t>II. </a:t>
            </a:r>
            <a:r>
              <a:rPr lang="en-US" dirty="0" err="1" smtClean="0"/>
              <a:t>philoxenos</a:t>
            </a:r>
            <a:r>
              <a:rPr lang="en-US" dirty="0" smtClean="0"/>
              <a:t>,  fil-ox'-</a:t>
            </a:r>
            <a:r>
              <a:rPr lang="en-US" dirty="0" err="1" smtClean="0"/>
              <a:t>en</a:t>
            </a:r>
            <a:r>
              <a:rPr lang="en-US" dirty="0" smtClean="0"/>
              <a:t>-</a:t>
            </a:r>
            <a:r>
              <a:rPr lang="en-US" dirty="0" err="1" smtClean="0"/>
              <a:t>os</a:t>
            </a:r>
            <a:r>
              <a:rPr lang="en-US" dirty="0" smtClean="0"/>
              <a:t> </a:t>
            </a:r>
          </a:p>
          <a:p>
            <a:r>
              <a:rPr lang="en-US" dirty="0" smtClean="0"/>
              <a:t>Search for 5382 in KJV</a:t>
            </a:r>
          </a:p>
          <a:p>
            <a:r>
              <a:rPr lang="en-US" dirty="0" smtClean="0"/>
              <a:t> </a:t>
            </a:r>
          </a:p>
          <a:p>
            <a:r>
              <a:rPr lang="en-US" dirty="0" smtClean="0"/>
              <a:t> </a:t>
            </a:r>
          </a:p>
          <a:p>
            <a:r>
              <a:rPr lang="en-US" dirty="0" smtClean="0"/>
              <a:t>from 5384 and 3581; fond of guests, i.e. hospitable:--given to (lover of, use) hospitality. </a:t>
            </a:r>
            <a:endParaRPr lang="en-US" dirty="0"/>
          </a:p>
        </p:txBody>
      </p:sp>
      <p:sp>
        <p:nvSpPr>
          <p:cNvPr id="4" name="Slide Number Placeholder 3"/>
          <p:cNvSpPr>
            <a:spLocks noGrp="1"/>
          </p:cNvSpPr>
          <p:nvPr>
            <p:ph type="sldNum" sz="quarter" idx="10"/>
          </p:nvPr>
        </p:nvSpPr>
        <p:spPr/>
        <p:txBody>
          <a:bodyPr/>
          <a:lstStyle/>
          <a:p>
            <a:fld id="{CAC09B80-807A-4150-B31C-2539E1AD4D39}" type="slidenum">
              <a:rPr lang="en-US" smtClean="0"/>
              <a:t>11</a:t>
            </a:fld>
            <a:endParaRPr lang="en-US"/>
          </a:p>
        </p:txBody>
      </p:sp>
    </p:spTree>
    <p:extLst>
      <p:ext uri="{BB962C8B-B14F-4D97-AF65-F5344CB8AC3E}">
        <p14:creationId xmlns:p14="http://schemas.microsoft.com/office/powerpoint/2010/main" val="736131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eriod"/>
            </a:pPr>
            <a:r>
              <a:rPr lang="en-US" dirty="0" smtClean="0"/>
              <a:t>We can’t get this right w/o the proper ORDER</a:t>
            </a:r>
          </a:p>
          <a:p>
            <a:pPr marL="235572" indent="-235572">
              <a:buAutoNum type="arabicPeriod"/>
            </a:pPr>
            <a:r>
              <a:rPr lang="en-US" dirty="0" smtClean="0"/>
              <a:t>Love</a:t>
            </a:r>
            <a:r>
              <a:rPr lang="en-US" baseline="0" dirty="0" smtClean="0"/>
              <a:t> as JESUS LOVES</a:t>
            </a:r>
          </a:p>
          <a:p>
            <a:pPr marL="235572" marR="0" indent="-235572"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Matt 22:36-37    </a:t>
            </a:r>
            <a:r>
              <a:rPr lang="en-US" baseline="0" dirty="0" smtClean="0"/>
              <a:t>Love neighbor as YOURSELF</a:t>
            </a:r>
          </a:p>
          <a:p>
            <a:pPr marL="0" indent="0">
              <a:buNone/>
            </a:pPr>
            <a:endParaRPr lang="en-US" baseline="0" dirty="0" smtClean="0"/>
          </a:p>
          <a:p>
            <a:pPr marL="235572" indent="-235572">
              <a:buAutoNum type="arabicPeriod"/>
            </a:pPr>
            <a:r>
              <a:rPr lang="en-US" baseline="0" dirty="0" smtClean="0"/>
              <a:t>John 13:34-35 --  Love neighbor as JESUS LOVED YOU</a:t>
            </a:r>
          </a:p>
          <a:p>
            <a:pPr marL="235572" indent="-235572">
              <a:buAutoNum type="arabicPeriod"/>
            </a:pPr>
            <a:endParaRPr lang="en-US" baseline="0" dirty="0" smtClean="0"/>
          </a:p>
          <a:p>
            <a:pPr marL="235572" indent="-235572">
              <a:buAutoNum type="arabicPeriod"/>
            </a:pPr>
            <a:endParaRPr lang="en-US" baseline="0" dirty="0" smtClean="0"/>
          </a:p>
          <a:p>
            <a:pPr marL="0" indent="0">
              <a:buNone/>
            </a:pPr>
            <a:r>
              <a:rPr lang="en-US" baseline="0" dirty="0" smtClean="0"/>
              <a:t>Then in John </a:t>
            </a:r>
            <a:endParaRPr lang="en-US" dirty="0"/>
          </a:p>
        </p:txBody>
      </p:sp>
      <p:sp>
        <p:nvSpPr>
          <p:cNvPr id="4" name="Slide Number Placeholder 3"/>
          <p:cNvSpPr>
            <a:spLocks noGrp="1"/>
          </p:cNvSpPr>
          <p:nvPr>
            <p:ph type="sldNum" sz="quarter" idx="10"/>
          </p:nvPr>
        </p:nvSpPr>
        <p:spPr/>
        <p:txBody>
          <a:bodyPr/>
          <a:lstStyle/>
          <a:p>
            <a:fld id="{CAC09B80-807A-4150-B31C-2539E1AD4D39}" type="slidenum">
              <a:rPr lang="en-US" smtClean="0"/>
              <a:t>12</a:t>
            </a:fld>
            <a:endParaRPr lang="en-US"/>
          </a:p>
        </p:txBody>
      </p:sp>
    </p:spTree>
    <p:extLst>
      <p:ext uri="{BB962C8B-B14F-4D97-AF65-F5344CB8AC3E}">
        <p14:creationId xmlns:p14="http://schemas.microsoft.com/office/powerpoint/2010/main" val="3439829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65525" y="150813"/>
            <a:ext cx="3379788" cy="1900237"/>
          </a:xfrm>
        </p:spPr>
      </p:sp>
      <p:sp>
        <p:nvSpPr>
          <p:cNvPr id="3" name="Notes Placeholder 2"/>
          <p:cNvSpPr>
            <a:spLocks noGrp="1"/>
          </p:cNvSpPr>
          <p:nvPr>
            <p:ph type="body" idx="1"/>
          </p:nvPr>
        </p:nvSpPr>
        <p:spPr>
          <a:xfrm>
            <a:off x="758375" y="2051731"/>
            <a:ext cx="5681980" cy="3696712"/>
          </a:xfrm>
        </p:spPr>
        <p:txBody>
          <a:bodyPr/>
          <a:lstStyle/>
          <a:p>
            <a:pPr marL="235572" indent="-235572">
              <a:buAutoNum type="arabicPeriod"/>
            </a:pPr>
            <a:r>
              <a:rPr lang="en-US" dirty="0" smtClean="0"/>
              <a:t>LOVE</a:t>
            </a:r>
            <a:r>
              <a:rPr lang="en-US" baseline="0" dirty="0" smtClean="0"/>
              <a:t> is ABOVE all things --  FERVANT LOVE – </a:t>
            </a:r>
          </a:p>
          <a:p>
            <a:pPr marL="706717" lvl="1" indent="-235572">
              <a:buAutoNum type="arabicPeriod"/>
            </a:pPr>
            <a:r>
              <a:rPr lang="en-US" baseline="0" dirty="0" smtClean="0"/>
              <a:t>Kindly Affectionate -- </a:t>
            </a:r>
            <a:r>
              <a:rPr lang="en-US" baseline="0" dirty="0" err="1" smtClean="0"/>
              <a:t>philostorgos</a:t>
            </a:r>
            <a:r>
              <a:rPr lang="en-US" baseline="0" dirty="0" smtClean="0"/>
              <a:t>,  fil-</a:t>
            </a:r>
            <a:r>
              <a:rPr lang="en-US" baseline="0" dirty="0" err="1" smtClean="0"/>
              <a:t>os'</a:t>
            </a:r>
            <a:r>
              <a:rPr lang="en-US" baseline="0" dirty="0" smtClean="0"/>
              <a:t>-tor-</a:t>
            </a:r>
            <a:r>
              <a:rPr lang="en-US" baseline="0" dirty="0" err="1" smtClean="0"/>
              <a:t>gos</a:t>
            </a:r>
            <a:r>
              <a:rPr lang="en-US" baseline="0" dirty="0" smtClean="0"/>
              <a:t> from 5384 and </a:t>
            </a:r>
            <a:r>
              <a:rPr lang="en-US" baseline="0" dirty="0" err="1" smtClean="0"/>
              <a:t>storge</a:t>
            </a:r>
            <a:r>
              <a:rPr lang="en-US" baseline="0" dirty="0" smtClean="0"/>
              <a:t> (cherishing one's kindred, especially parents or children); fond of natural relatives, i.e. fraternal towards fellow Christian:--kindly </a:t>
            </a:r>
            <a:r>
              <a:rPr lang="en-US" baseline="0" dirty="0" err="1" smtClean="0"/>
              <a:t>affectioned</a:t>
            </a:r>
            <a:endParaRPr lang="en-US" baseline="0" dirty="0" smtClean="0"/>
          </a:p>
          <a:p>
            <a:pPr marL="706717" lvl="1" indent="-235572">
              <a:buAutoNum type="arabicPeriod"/>
            </a:pPr>
            <a:r>
              <a:rPr lang="en-US" baseline="0" dirty="0" smtClean="0"/>
              <a:t>Brotherly Love – Philadelphia</a:t>
            </a:r>
          </a:p>
          <a:p>
            <a:pPr marL="706717" lvl="1" indent="-235572">
              <a:buAutoNum type="arabicPeriod"/>
            </a:pPr>
            <a:r>
              <a:rPr lang="en-US" baseline="0" dirty="0" smtClean="0"/>
              <a:t>Distributing – </a:t>
            </a:r>
            <a:r>
              <a:rPr lang="en-US" baseline="0" dirty="0" err="1" smtClean="0"/>
              <a:t>Koinoneo</a:t>
            </a:r>
            <a:r>
              <a:rPr lang="en-US" baseline="0" dirty="0" smtClean="0"/>
              <a:t> – Share with, partake with, partake --</a:t>
            </a:r>
          </a:p>
          <a:p>
            <a:pPr marL="706717" lvl="1" indent="-235572">
              <a:buAutoNum type="arabicPeriod"/>
            </a:pPr>
            <a:endParaRPr lang="en-US" baseline="0" dirty="0" smtClean="0"/>
          </a:p>
          <a:p>
            <a:r>
              <a:rPr lang="en-US" baseline="0" dirty="0" smtClean="0"/>
              <a:t>3.   </a:t>
            </a:r>
            <a:r>
              <a:rPr lang="en-US" baseline="0" dirty="0" err="1" smtClean="0"/>
              <a:t>xxxx</a:t>
            </a:r>
            <a:endParaRPr lang="en-US" dirty="0" smtClean="0"/>
          </a:p>
          <a:p>
            <a:endParaRPr lang="en-US" dirty="0" smtClean="0"/>
          </a:p>
          <a:p>
            <a:endParaRPr lang="en-US" dirty="0" smtClean="0"/>
          </a:p>
          <a:p>
            <a:r>
              <a:rPr lang="en-US" dirty="0" err="1" smtClean="0"/>
              <a:t>philoxenia</a:t>
            </a:r>
            <a:r>
              <a:rPr lang="en-US" dirty="0" smtClean="0"/>
              <a:t>,  fil-ox-</a:t>
            </a:r>
            <a:r>
              <a:rPr lang="en-US" dirty="0" err="1" smtClean="0"/>
              <a:t>en</a:t>
            </a:r>
            <a:r>
              <a:rPr lang="en-US" dirty="0" smtClean="0"/>
              <a:t>-</a:t>
            </a:r>
            <a:r>
              <a:rPr lang="en-US" dirty="0" err="1" smtClean="0"/>
              <a:t>ee</a:t>
            </a:r>
            <a:r>
              <a:rPr lang="en-US" dirty="0" smtClean="0"/>
              <a:t>'-ah </a:t>
            </a:r>
          </a:p>
          <a:p>
            <a:r>
              <a:rPr lang="en-US" dirty="0" smtClean="0"/>
              <a:t>Search for 5381 in KJV</a:t>
            </a:r>
          </a:p>
          <a:p>
            <a:r>
              <a:rPr lang="en-US" dirty="0" smtClean="0"/>
              <a:t> </a:t>
            </a:r>
          </a:p>
          <a:p>
            <a:r>
              <a:rPr lang="en-US" dirty="0" err="1" smtClean="0"/>
              <a:t>Heb</a:t>
            </a:r>
            <a:r>
              <a:rPr lang="en-US" dirty="0" smtClean="0"/>
              <a:t> 13</a:t>
            </a:r>
            <a:r>
              <a:rPr lang="en-US" baseline="0" dirty="0" smtClean="0"/>
              <a:t> --  LOVE FOR STRANGERS – what would you do if you were KNEW the LORD was your HELPER?  NO FEAR -- </a:t>
            </a:r>
            <a:r>
              <a:rPr lang="en-US" dirty="0" smtClean="0"/>
              <a:t> </a:t>
            </a:r>
          </a:p>
          <a:p>
            <a:endParaRPr lang="en-US" dirty="0" smtClean="0"/>
          </a:p>
          <a:p>
            <a:r>
              <a:rPr lang="en-US" dirty="0" smtClean="0"/>
              <a:t>I. from 5382; hospitableness:--entertain stranger, hospitality. </a:t>
            </a:r>
          </a:p>
          <a:p>
            <a:endParaRPr lang="en-US" dirty="0" smtClean="0"/>
          </a:p>
          <a:p>
            <a:r>
              <a:rPr lang="en-US" dirty="0" smtClean="0"/>
              <a:t> </a:t>
            </a:r>
            <a:r>
              <a:rPr lang="en-US" dirty="0" err="1" smtClean="0"/>
              <a:t>Heb</a:t>
            </a:r>
            <a:r>
              <a:rPr lang="en-US" dirty="0" smtClean="0"/>
              <a:t> 13:2 Be &lt;</a:t>
            </a:r>
            <a:r>
              <a:rPr lang="en-US" dirty="0" err="1" smtClean="0"/>
              <a:t>epilanthanomai</a:t>
            </a:r>
            <a:r>
              <a:rPr lang="en-US" dirty="0" smtClean="0"/>
              <a:t>&gt; not &lt;me&gt; forgetful &lt;</a:t>
            </a:r>
            <a:r>
              <a:rPr lang="en-US" dirty="0" err="1" smtClean="0"/>
              <a:t>epilanthanomai</a:t>
            </a:r>
            <a:r>
              <a:rPr lang="en-US" dirty="0" smtClean="0"/>
              <a:t>&gt; to entertain strangers &lt;</a:t>
            </a:r>
            <a:r>
              <a:rPr lang="en-US" dirty="0" err="1" smtClean="0"/>
              <a:t>philoxenia</a:t>
            </a:r>
            <a:r>
              <a:rPr lang="en-US" dirty="0" smtClean="0"/>
              <a:t>&gt;: for &lt;gar&gt; thereby &lt;</a:t>
            </a:r>
            <a:r>
              <a:rPr lang="en-US" dirty="0" err="1" smtClean="0"/>
              <a:t>dia</a:t>
            </a:r>
            <a:r>
              <a:rPr lang="en-US" dirty="0" smtClean="0"/>
              <a:t>&gt; &lt;</a:t>
            </a:r>
            <a:r>
              <a:rPr lang="en-US" dirty="0" err="1" smtClean="0"/>
              <a:t>taute</a:t>
            </a:r>
            <a:r>
              <a:rPr lang="en-US" dirty="0" smtClean="0"/>
              <a:t>&gt; some &lt;tis&gt; have entertained &lt;</a:t>
            </a:r>
            <a:r>
              <a:rPr lang="en-US" dirty="0" err="1" smtClean="0"/>
              <a:t>xenizo</a:t>
            </a:r>
            <a:r>
              <a:rPr lang="en-US" dirty="0" smtClean="0"/>
              <a:t>&gt; angels &lt;</a:t>
            </a:r>
            <a:r>
              <a:rPr lang="en-US" dirty="0" err="1" smtClean="0"/>
              <a:t>aggelos</a:t>
            </a:r>
            <a:r>
              <a:rPr lang="en-US" dirty="0" smtClean="0"/>
              <a:t>&gt; unawares &lt;</a:t>
            </a:r>
            <a:r>
              <a:rPr lang="en-US" dirty="0" err="1" smtClean="0"/>
              <a:t>lanthano</a:t>
            </a:r>
            <a:r>
              <a:rPr lang="en-US" dirty="0" smtClean="0"/>
              <a:t>&gt;.</a:t>
            </a:r>
          </a:p>
          <a:p>
            <a:endParaRPr lang="en-US" dirty="0" smtClean="0"/>
          </a:p>
          <a:p>
            <a:r>
              <a:rPr lang="en-US" dirty="0" smtClean="0"/>
              <a:t> Ro 12:13 Distributing to the necessity of saints; given to hospitality.</a:t>
            </a:r>
          </a:p>
          <a:p>
            <a:r>
              <a:rPr lang="en-US" dirty="0" smtClean="0"/>
              <a:t> 1Ti 3:2 A bishop then must be blameless, the husband of one wife, vigilant, sober, of good </a:t>
            </a:r>
            <a:r>
              <a:rPr lang="en-US" dirty="0" err="1" smtClean="0"/>
              <a:t>behaviour</a:t>
            </a:r>
            <a:r>
              <a:rPr lang="en-US" dirty="0" smtClean="0"/>
              <a:t>, given to hospitality, apt to teach; {of good...: or, modest} </a:t>
            </a:r>
          </a:p>
          <a:p>
            <a:r>
              <a:rPr lang="en-US" dirty="0" smtClean="0"/>
              <a:t> Tit 1:8 But a lover of hospitality, a lover of good men, sober, just, holy, temperate; {men: or, things} </a:t>
            </a:r>
          </a:p>
          <a:p>
            <a:r>
              <a:rPr lang="en-US" dirty="0" smtClean="0"/>
              <a:t> 1Pe 4:9 Use hospitality one to another without grudging.</a:t>
            </a:r>
          </a:p>
          <a:p>
            <a:endParaRPr lang="en-US" dirty="0" smtClean="0"/>
          </a:p>
          <a:p>
            <a:r>
              <a:rPr lang="en-US" dirty="0" smtClean="0"/>
              <a:t>Some translate</a:t>
            </a:r>
            <a:r>
              <a:rPr lang="en-US" baseline="0" dirty="0" smtClean="0"/>
              <a:t> this word – (</a:t>
            </a:r>
            <a:r>
              <a:rPr lang="en-US" dirty="0"/>
              <a:t>The Greek word </a:t>
            </a:r>
            <a:r>
              <a:rPr lang="en-US" dirty="0" err="1">
                <a:hlinkClick r:id="rId3"/>
              </a:rPr>
              <a:t>Philoxenia</a:t>
            </a:r>
            <a:r>
              <a:rPr lang="en-US" dirty="0"/>
              <a:t>, literally translated) as a “friend to a stranger”, is widely perceived to be synonymous to hospitality.</a:t>
            </a:r>
            <a:endParaRPr lang="en-US" dirty="0" smtClean="0"/>
          </a:p>
          <a:p>
            <a:endParaRPr lang="en-US" dirty="0" smtClean="0"/>
          </a:p>
          <a:p>
            <a:r>
              <a:rPr lang="en-US" dirty="0" smtClean="0"/>
              <a:t>II. </a:t>
            </a:r>
            <a:r>
              <a:rPr lang="en-US" dirty="0" err="1" smtClean="0"/>
              <a:t>philoxenos</a:t>
            </a:r>
            <a:r>
              <a:rPr lang="en-US" dirty="0" smtClean="0"/>
              <a:t>,  fil-ox'-</a:t>
            </a:r>
            <a:r>
              <a:rPr lang="en-US" dirty="0" err="1" smtClean="0"/>
              <a:t>en</a:t>
            </a:r>
            <a:r>
              <a:rPr lang="en-US" dirty="0" smtClean="0"/>
              <a:t>-</a:t>
            </a:r>
            <a:r>
              <a:rPr lang="en-US" dirty="0" err="1" smtClean="0"/>
              <a:t>os</a:t>
            </a:r>
            <a:r>
              <a:rPr lang="en-US" dirty="0" smtClean="0"/>
              <a:t> </a:t>
            </a:r>
          </a:p>
          <a:p>
            <a:r>
              <a:rPr lang="en-US" dirty="0" smtClean="0"/>
              <a:t>Search for 5382 in KJV</a:t>
            </a:r>
          </a:p>
          <a:p>
            <a:r>
              <a:rPr lang="en-US" dirty="0" smtClean="0"/>
              <a:t> </a:t>
            </a:r>
          </a:p>
          <a:p>
            <a:r>
              <a:rPr lang="en-US" dirty="0" smtClean="0"/>
              <a:t> </a:t>
            </a:r>
          </a:p>
          <a:p>
            <a:r>
              <a:rPr lang="en-US" dirty="0" smtClean="0"/>
              <a:t>from 5384 and 3581; fond of guests, i.e. hospitable:--given to (lover of, use) hospitality. </a:t>
            </a:r>
            <a:endParaRPr lang="en-US" dirty="0"/>
          </a:p>
        </p:txBody>
      </p:sp>
      <p:sp>
        <p:nvSpPr>
          <p:cNvPr id="4" name="Slide Number Placeholder 3"/>
          <p:cNvSpPr>
            <a:spLocks noGrp="1"/>
          </p:cNvSpPr>
          <p:nvPr>
            <p:ph type="sldNum" sz="quarter" idx="10"/>
          </p:nvPr>
        </p:nvSpPr>
        <p:spPr/>
        <p:txBody>
          <a:bodyPr/>
          <a:lstStyle/>
          <a:p>
            <a:fld id="{CAC09B80-807A-4150-B31C-2539E1AD4D39}" type="slidenum">
              <a:rPr lang="en-US" smtClean="0"/>
              <a:t>13</a:t>
            </a:fld>
            <a:endParaRPr lang="en-US"/>
          </a:p>
        </p:txBody>
      </p:sp>
    </p:spTree>
    <p:extLst>
      <p:ext uri="{BB962C8B-B14F-4D97-AF65-F5344CB8AC3E}">
        <p14:creationId xmlns:p14="http://schemas.microsoft.com/office/powerpoint/2010/main" val="1185208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65525" y="150813"/>
            <a:ext cx="3379788" cy="1900237"/>
          </a:xfrm>
        </p:spPr>
      </p:sp>
      <p:sp>
        <p:nvSpPr>
          <p:cNvPr id="3" name="Notes Placeholder 2"/>
          <p:cNvSpPr>
            <a:spLocks noGrp="1"/>
          </p:cNvSpPr>
          <p:nvPr>
            <p:ph type="body" idx="1"/>
          </p:nvPr>
        </p:nvSpPr>
        <p:spPr>
          <a:xfrm>
            <a:off x="758375" y="2051731"/>
            <a:ext cx="5681980" cy="3696712"/>
          </a:xfrm>
        </p:spPr>
        <p:txBody>
          <a:bodyPr/>
          <a:lstStyle/>
          <a:p>
            <a:pPr marL="235572" indent="-235572">
              <a:buAutoNum type="arabicPeriod"/>
            </a:pPr>
            <a:r>
              <a:rPr lang="en-US" dirty="0" smtClean="0"/>
              <a:t>LOVE</a:t>
            </a:r>
            <a:r>
              <a:rPr lang="en-US" baseline="0" dirty="0" smtClean="0"/>
              <a:t> is ABOVE all things --  FERVANT LOVE – </a:t>
            </a:r>
          </a:p>
          <a:p>
            <a:pPr marL="706717" lvl="1" indent="-235572">
              <a:buAutoNum type="arabicPeriod"/>
            </a:pPr>
            <a:r>
              <a:rPr lang="en-US" baseline="0" dirty="0" smtClean="0"/>
              <a:t>Kindly Affectionate -- </a:t>
            </a:r>
            <a:r>
              <a:rPr lang="en-US" baseline="0" dirty="0" err="1" smtClean="0"/>
              <a:t>philostorgos</a:t>
            </a:r>
            <a:r>
              <a:rPr lang="en-US" baseline="0" dirty="0" smtClean="0"/>
              <a:t>,  fil-</a:t>
            </a:r>
            <a:r>
              <a:rPr lang="en-US" baseline="0" dirty="0" err="1" smtClean="0"/>
              <a:t>os'</a:t>
            </a:r>
            <a:r>
              <a:rPr lang="en-US" baseline="0" dirty="0" smtClean="0"/>
              <a:t>-tor-</a:t>
            </a:r>
            <a:r>
              <a:rPr lang="en-US" baseline="0" dirty="0" err="1" smtClean="0"/>
              <a:t>gos</a:t>
            </a:r>
            <a:r>
              <a:rPr lang="en-US" baseline="0" dirty="0" smtClean="0"/>
              <a:t> from 5384 and </a:t>
            </a:r>
            <a:r>
              <a:rPr lang="en-US" baseline="0" dirty="0" err="1" smtClean="0"/>
              <a:t>storge</a:t>
            </a:r>
            <a:r>
              <a:rPr lang="en-US" baseline="0" dirty="0" smtClean="0"/>
              <a:t> (cherishing one's kindred, especially parents or children); fond of natural relatives, i.e. fraternal towards fellow Christian:--kindly </a:t>
            </a:r>
            <a:r>
              <a:rPr lang="en-US" baseline="0" dirty="0" err="1" smtClean="0"/>
              <a:t>affectioned</a:t>
            </a:r>
            <a:endParaRPr lang="en-US" baseline="0" dirty="0" smtClean="0"/>
          </a:p>
          <a:p>
            <a:pPr marL="706717" lvl="1" indent="-235572">
              <a:buAutoNum type="arabicPeriod"/>
            </a:pPr>
            <a:r>
              <a:rPr lang="en-US" baseline="0" dirty="0" smtClean="0"/>
              <a:t>Brotherly Love – Philadelphia</a:t>
            </a:r>
          </a:p>
          <a:p>
            <a:pPr marL="706717" lvl="1" indent="-235572">
              <a:buAutoNum type="arabicPeriod"/>
            </a:pPr>
            <a:r>
              <a:rPr lang="en-US" baseline="0" dirty="0" smtClean="0"/>
              <a:t>Distributing – </a:t>
            </a:r>
            <a:r>
              <a:rPr lang="en-US" baseline="0" dirty="0" err="1" smtClean="0"/>
              <a:t>Koinoneo</a:t>
            </a:r>
            <a:r>
              <a:rPr lang="en-US" baseline="0" dirty="0" smtClean="0"/>
              <a:t> – Share with, partake with, partake --</a:t>
            </a:r>
          </a:p>
          <a:p>
            <a:pPr marL="706717" lvl="1" indent="-235572">
              <a:buAutoNum type="arabicPeriod"/>
            </a:pPr>
            <a:endParaRPr lang="en-US" baseline="0" dirty="0" smtClean="0"/>
          </a:p>
          <a:p>
            <a:r>
              <a:rPr lang="en-US" baseline="0" dirty="0" smtClean="0"/>
              <a:t>3.   </a:t>
            </a:r>
            <a:r>
              <a:rPr lang="en-US" baseline="0" dirty="0" err="1" smtClean="0"/>
              <a:t>xxxx</a:t>
            </a:r>
            <a:endParaRPr lang="en-US" dirty="0" smtClean="0"/>
          </a:p>
          <a:p>
            <a:endParaRPr lang="en-US" dirty="0" smtClean="0"/>
          </a:p>
          <a:p>
            <a:endParaRPr lang="en-US" dirty="0" smtClean="0"/>
          </a:p>
          <a:p>
            <a:r>
              <a:rPr lang="en-US" dirty="0" err="1" smtClean="0"/>
              <a:t>philoxenia</a:t>
            </a:r>
            <a:r>
              <a:rPr lang="en-US" dirty="0" smtClean="0"/>
              <a:t>,  fil-ox-</a:t>
            </a:r>
            <a:r>
              <a:rPr lang="en-US" dirty="0" err="1" smtClean="0"/>
              <a:t>en</a:t>
            </a:r>
            <a:r>
              <a:rPr lang="en-US" dirty="0" smtClean="0"/>
              <a:t>-</a:t>
            </a:r>
            <a:r>
              <a:rPr lang="en-US" dirty="0" err="1" smtClean="0"/>
              <a:t>ee</a:t>
            </a:r>
            <a:r>
              <a:rPr lang="en-US" dirty="0" smtClean="0"/>
              <a:t>'-ah </a:t>
            </a:r>
          </a:p>
          <a:p>
            <a:r>
              <a:rPr lang="en-US" dirty="0" smtClean="0"/>
              <a:t>Search for 5381 in KJV</a:t>
            </a:r>
          </a:p>
          <a:p>
            <a:r>
              <a:rPr lang="en-US" dirty="0" smtClean="0"/>
              <a:t> </a:t>
            </a:r>
          </a:p>
          <a:p>
            <a:r>
              <a:rPr lang="en-US" dirty="0" err="1" smtClean="0"/>
              <a:t>Heb</a:t>
            </a:r>
            <a:r>
              <a:rPr lang="en-US" dirty="0" smtClean="0"/>
              <a:t> 13</a:t>
            </a:r>
            <a:r>
              <a:rPr lang="en-US" baseline="0" dirty="0" smtClean="0"/>
              <a:t> --  LOVE FOR STRANGERS – what would you do if you were KNEW the LORD was your HELPER?  NO FEAR -- </a:t>
            </a:r>
            <a:r>
              <a:rPr lang="en-US" dirty="0" smtClean="0"/>
              <a:t> </a:t>
            </a:r>
          </a:p>
          <a:p>
            <a:endParaRPr lang="en-US" dirty="0" smtClean="0"/>
          </a:p>
          <a:p>
            <a:r>
              <a:rPr lang="en-US" dirty="0" smtClean="0"/>
              <a:t>I. from 5382; hospitableness:--entertain stranger, hospitality. </a:t>
            </a:r>
          </a:p>
          <a:p>
            <a:endParaRPr lang="en-US" dirty="0" smtClean="0"/>
          </a:p>
          <a:p>
            <a:r>
              <a:rPr lang="en-US" dirty="0" smtClean="0"/>
              <a:t> </a:t>
            </a:r>
            <a:r>
              <a:rPr lang="en-US" dirty="0" err="1" smtClean="0"/>
              <a:t>Heb</a:t>
            </a:r>
            <a:r>
              <a:rPr lang="en-US" dirty="0" smtClean="0"/>
              <a:t> 13:2 Be &lt;</a:t>
            </a:r>
            <a:r>
              <a:rPr lang="en-US" dirty="0" err="1" smtClean="0"/>
              <a:t>epilanthanomai</a:t>
            </a:r>
            <a:r>
              <a:rPr lang="en-US" dirty="0" smtClean="0"/>
              <a:t>&gt; not &lt;me&gt; forgetful &lt;</a:t>
            </a:r>
            <a:r>
              <a:rPr lang="en-US" dirty="0" err="1" smtClean="0"/>
              <a:t>epilanthanomai</a:t>
            </a:r>
            <a:r>
              <a:rPr lang="en-US" dirty="0" smtClean="0"/>
              <a:t>&gt; to entertain strangers &lt;</a:t>
            </a:r>
            <a:r>
              <a:rPr lang="en-US" dirty="0" err="1" smtClean="0"/>
              <a:t>philoxenia</a:t>
            </a:r>
            <a:r>
              <a:rPr lang="en-US" dirty="0" smtClean="0"/>
              <a:t>&gt;: for &lt;gar&gt; thereby &lt;</a:t>
            </a:r>
            <a:r>
              <a:rPr lang="en-US" dirty="0" err="1" smtClean="0"/>
              <a:t>dia</a:t>
            </a:r>
            <a:r>
              <a:rPr lang="en-US" dirty="0" smtClean="0"/>
              <a:t>&gt; &lt;</a:t>
            </a:r>
            <a:r>
              <a:rPr lang="en-US" dirty="0" err="1" smtClean="0"/>
              <a:t>taute</a:t>
            </a:r>
            <a:r>
              <a:rPr lang="en-US" dirty="0" smtClean="0"/>
              <a:t>&gt; some &lt;tis&gt; have entertained &lt;</a:t>
            </a:r>
            <a:r>
              <a:rPr lang="en-US" dirty="0" err="1" smtClean="0"/>
              <a:t>xenizo</a:t>
            </a:r>
            <a:r>
              <a:rPr lang="en-US" dirty="0" smtClean="0"/>
              <a:t>&gt; angels &lt;</a:t>
            </a:r>
            <a:r>
              <a:rPr lang="en-US" dirty="0" err="1" smtClean="0"/>
              <a:t>aggelos</a:t>
            </a:r>
            <a:r>
              <a:rPr lang="en-US" dirty="0" smtClean="0"/>
              <a:t>&gt; unawares &lt;</a:t>
            </a:r>
            <a:r>
              <a:rPr lang="en-US" dirty="0" err="1" smtClean="0"/>
              <a:t>lanthano</a:t>
            </a:r>
            <a:r>
              <a:rPr lang="en-US" dirty="0" smtClean="0"/>
              <a:t>&gt;.</a:t>
            </a:r>
          </a:p>
          <a:p>
            <a:endParaRPr lang="en-US" dirty="0" smtClean="0"/>
          </a:p>
          <a:p>
            <a:r>
              <a:rPr lang="en-US" dirty="0" smtClean="0"/>
              <a:t> Ro 12:13 Distributing to the necessity of saints; given to hospitality.</a:t>
            </a:r>
          </a:p>
          <a:p>
            <a:r>
              <a:rPr lang="en-US" dirty="0" smtClean="0"/>
              <a:t> 1Ti 3:2 A bishop then must be blameless, the husband of one wife, vigilant, sober, of good </a:t>
            </a:r>
            <a:r>
              <a:rPr lang="en-US" dirty="0" err="1" smtClean="0"/>
              <a:t>behaviour</a:t>
            </a:r>
            <a:r>
              <a:rPr lang="en-US" dirty="0" smtClean="0"/>
              <a:t>, given to hospitality, apt to teach; {of good...: or, modest} </a:t>
            </a:r>
          </a:p>
          <a:p>
            <a:r>
              <a:rPr lang="en-US" dirty="0" smtClean="0"/>
              <a:t> Tit 1:8 But a lover of hospitality, a lover of good men, sober, just, holy, temperate; {men: or, things} </a:t>
            </a:r>
          </a:p>
          <a:p>
            <a:r>
              <a:rPr lang="en-US" dirty="0" smtClean="0"/>
              <a:t> 1Pe 4:9 Use hospitality one to another without grudging.</a:t>
            </a:r>
          </a:p>
          <a:p>
            <a:endParaRPr lang="en-US" dirty="0" smtClean="0"/>
          </a:p>
          <a:p>
            <a:r>
              <a:rPr lang="en-US" dirty="0" smtClean="0"/>
              <a:t>Some translate</a:t>
            </a:r>
            <a:r>
              <a:rPr lang="en-US" baseline="0" dirty="0" smtClean="0"/>
              <a:t> this word – (</a:t>
            </a:r>
            <a:r>
              <a:rPr lang="en-US" dirty="0"/>
              <a:t>The Greek word </a:t>
            </a:r>
            <a:r>
              <a:rPr lang="en-US" dirty="0" err="1">
                <a:hlinkClick r:id="rId3"/>
              </a:rPr>
              <a:t>Philoxenia</a:t>
            </a:r>
            <a:r>
              <a:rPr lang="en-US" dirty="0"/>
              <a:t>, literally translated) as a “friend to a stranger”, is widely perceived to be synonymous to hospitality.</a:t>
            </a:r>
            <a:endParaRPr lang="en-US" dirty="0" smtClean="0"/>
          </a:p>
          <a:p>
            <a:endParaRPr lang="en-US" dirty="0" smtClean="0"/>
          </a:p>
          <a:p>
            <a:r>
              <a:rPr lang="en-US" dirty="0" smtClean="0"/>
              <a:t>II. </a:t>
            </a:r>
            <a:r>
              <a:rPr lang="en-US" dirty="0" err="1" smtClean="0"/>
              <a:t>philoxenos</a:t>
            </a:r>
            <a:r>
              <a:rPr lang="en-US" dirty="0" smtClean="0"/>
              <a:t>,  fil-ox'-</a:t>
            </a:r>
            <a:r>
              <a:rPr lang="en-US" dirty="0" err="1" smtClean="0"/>
              <a:t>en</a:t>
            </a:r>
            <a:r>
              <a:rPr lang="en-US" dirty="0" smtClean="0"/>
              <a:t>-</a:t>
            </a:r>
            <a:r>
              <a:rPr lang="en-US" dirty="0" err="1" smtClean="0"/>
              <a:t>os</a:t>
            </a:r>
            <a:r>
              <a:rPr lang="en-US" dirty="0" smtClean="0"/>
              <a:t> </a:t>
            </a:r>
          </a:p>
          <a:p>
            <a:r>
              <a:rPr lang="en-US" dirty="0" smtClean="0"/>
              <a:t>Search for 5382 in KJV</a:t>
            </a:r>
          </a:p>
          <a:p>
            <a:r>
              <a:rPr lang="en-US" dirty="0" smtClean="0"/>
              <a:t> </a:t>
            </a:r>
          </a:p>
          <a:p>
            <a:r>
              <a:rPr lang="en-US" dirty="0" smtClean="0"/>
              <a:t> </a:t>
            </a:r>
          </a:p>
          <a:p>
            <a:r>
              <a:rPr lang="en-US" dirty="0" smtClean="0"/>
              <a:t>from 5384 and 3581; fond of guests, i.e. hospitable:--given to (lover of, use) hospitality. </a:t>
            </a:r>
            <a:endParaRPr lang="en-US" dirty="0"/>
          </a:p>
        </p:txBody>
      </p:sp>
      <p:sp>
        <p:nvSpPr>
          <p:cNvPr id="4" name="Slide Number Placeholder 3"/>
          <p:cNvSpPr>
            <a:spLocks noGrp="1"/>
          </p:cNvSpPr>
          <p:nvPr>
            <p:ph type="sldNum" sz="quarter" idx="10"/>
          </p:nvPr>
        </p:nvSpPr>
        <p:spPr/>
        <p:txBody>
          <a:bodyPr/>
          <a:lstStyle/>
          <a:p>
            <a:fld id="{CAC09B80-807A-4150-B31C-2539E1AD4D39}" type="slidenum">
              <a:rPr lang="en-US" smtClean="0"/>
              <a:t>14</a:t>
            </a:fld>
            <a:endParaRPr lang="en-US"/>
          </a:p>
        </p:txBody>
      </p:sp>
    </p:spTree>
    <p:extLst>
      <p:ext uri="{BB962C8B-B14F-4D97-AF65-F5344CB8AC3E}">
        <p14:creationId xmlns:p14="http://schemas.microsoft.com/office/powerpoint/2010/main" val="927620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eriod"/>
            </a:pPr>
            <a:r>
              <a:rPr lang="en-US" dirty="0" smtClean="0"/>
              <a:t>We can’t get this right w/o the proper ORDER</a:t>
            </a:r>
          </a:p>
          <a:p>
            <a:pPr marL="235572" indent="-235572">
              <a:buAutoNum type="arabicPeriod"/>
            </a:pPr>
            <a:r>
              <a:rPr lang="en-US" dirty="0" smtClean="0"/>
              <a:t>Love</a:t>
            </a:r>
            <a:r>
              <a:rPr lang="en-US" baseline="0" dirty="0" smtClean="0"/>
              <a:t> as JESUS LOVES</a:t>
            </a:r>
          </a:p>
          <a:p>
            <a:pPr marL="235572" marR="0" indent="-235572"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Matt 22:36-37    </a:t>
            </a:r>
            <a:r>
              <a:rPr lang="en-US" baseline="0" dirty="0" smtClean="0"/>
              <a:t>Love neighbor as YOURSELF</a:t>
            </a:r>
          </a:p>
          <a:p>
            <a:pPr marL="0" indent="0">
              <a:buNone/>
            </a:pPr>
            <a:endParaRPr lang="en-US" baseline="0" dirty="0" smtClean="0"/>
          </a:p>
          <a:p>
            <a:pPr marL="235572" indent="-235572">
              <a:buAutoNum type="arabicPeriod"/>
            </a:pPr>
            <a:r>
              <a:rPr lang="en-US" baseline="0" dirty="0" smtClean="0"/>
              <a:t>John 13:34-35 --  Love neighbor as JESUS LOVED YOU</a:t>
            </a:r>
          </a:p>
          <a:p>
            <a:pPr marL="235572" indent="-235572">
              <a:buAutoNum type="arabicPeriod"/>
            </a:pPr>
            <a:endParaRPr lang="en-US" baseline="0" dirty="0" smtClean="0"/>
          </a:p>
          <a:p>
            <a:pPr marL="235572" indent="-235572">
              <a:buAutoNum type="arabicPeriod"/>
            </a:pPr>
            <a:endParaRPr lang="en-US" baseline="0" dirty="0" smtClean="0"/>
          </a:p>
          <a:p>
            <a:pPr marL="0" indent="0">
              <a:buNone/>
            </a:pPr>
            <a:r>
              <a:rPr lang="en-US" baseline="0" dirty="0" smtClean="0"/>
              <a:t>Then in John </a:t>
            </a:r>
            <a:endParaRPr lang="en-US" dirty="0"/>
          </a:p>
        </p:txBody>
      </p:sp>
      <p:sp>
        <p:nvSpPr>
          <p:cNvPr id="4" name="Slide Number Placeholder 3"/>
          <p:cNvSpPr>
            <a:spLocks noGrp="1"/>
          </p:cNvSpPr>
          <p:nvPr>
            <p:ph type="sldNum" sz="quarter" idx="10"/>
          </p:nvPr>
        </p:nvSpPr>
        <p:spPr/>
        <p:txBody>
          <a:bodyPr/>
          <a:lstStyle/>
          <a:p>
            <a:fld id="{CAC09B80-807A-4150-B31C-2539E1AD4D39}" type="slidenum">
              <a:rPr lang="en-US" smtClean="0"/>
              <a:t>15</a:t>
            </a:fld>
            <a:endParaRPr lang="en-US"/>
          </a:p>
        </p:txBody>
      </p:sp>
    </p:spTree>
    <p:extLst>
      <p:ext uri="{BB962C8B-B14F-4D97-AF65-F5344CB8AC3E}">
        <p14:creationId xmlns:p14="http://schemas.microsoft.com/office/powerpoint/2010/main" val="2416774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eriod"/>
            </a:pPr>
            <a:r>
              <a:rPr lang="en-US" dirty="0" smtClean="0"/>
              <a:t>We can’t get this right w/o the proper ORDER</a:t>
            </a:r>
          </a:p>
          <a:p>
            <a:pPr marL="235572" indent="-235572">
              <a:buAutoNum type="arabicPeriod"/>
            </a:pPr>
            <a:r>
              <a:rPr lang="en-US" dirty="0" smtClean="0"/>
              <a:t>Love</a:t>
            </a:r>
            <a:r>
              <a:rPr lang="en-US" baseline="0" dirty="0" smtClean="0"/>
              <a:t> as JESUS LOVES</a:t>
            </a:r>
          </a:p>
          <a:p>
            <a:pPr marL="235572" marR="0" indent="-235572"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Matt 22:36-37    </a:t>
            </a:r>
            <a:r>
              <a:rPr lang="en-US" baseline="0" dirty="0" smtClean="0"/>
              <a:t>Love neighbor as YOURSELF</a:t>
            </a:r>
          </a:p>
          <a:p>
            <a:pPr marL="0" indent="0">
              <a:buNone/>
            </a:pPr>
            <a:endParaRPr lang="en-US" baseline="0" dirty="0" smtClean="0"/>
          </a:p>
          <a:p>
            <a:pPr marL="235572" indent="-235572">
              <a:buAutoNum type="arabicPeriod"/>
            </a:pPr>
            <a:r>
              <a:rPr lang="en-US" baseline="0" dirty="0" smtClean="0"/>
              <a:t>John 13:34-35 --  Love neighbor as JESUS LOVED YOU</a:t>
            </a:r>
          </a:p>
          <a:p>
            <a:pPr marL="235572" indent="-235572">
              <a:buAutoNum type="arabicPeriod"/>
            </a:pPr>
            <a:endParaRPr lang="en-US" baseline="0" dirty="0" smtClean="0"/>
          </a:p>
          <a:p>
            <a:pPr marL="235572" indent="-235572">
              <a:buAutoNum type="arabicPeriod"/>
            </a:pPr>
            <a:endParaRPr lang="en-US" baseline="0" dirty="0" smtClean="0"/>
          </a:p>
          <a:p>
            <a:pPr marL="0" indent="0">
              <a:buNone/>
            </a:pPr>
            <a:r>
              <a:rPr lang="en-US" baseline="0" dirty="0" smtClean="0"/>
              <a:t>Then in John </a:t>
            </a:r>
            <a:endParaRPr lang="en-US" dirty="0"/>
          </a:p>
        </p:txBody>
      </p:sp>
      <p:sp>
        <p:nvSpPr>
          <p:cNvPr id="4" name="Slide Number Placeholder 3"/>
          <p:cNvSpPr>
            <a:spLocks noGrp="1"/>
          </p:cNvSpPr>
          <p:nvPr>
            <p:ph type="sldNum" sz="quarter" idx="10"/>
          </p:nvPr>
        </p:nvSpPr>
        <p:spPr/>
        <p:txBody>
          <a:bodyPr/>
          <a:lstStyle/>
          <a:p>
            <a:fld id="{CAC09B80-807A-4150-B31C-2539E1AD4D39}" type="slidenum">
              <a:rPr lang="en-US" smtClean="0"/>
              <a:t>16</a:t>
            </a:fld>
            <a:endParaRPr lang="en-US"/>
          </a:p>
        </p:txBody>
      </p:sp>
    </p:spTree>
    <p:extLst>
      <p:ext uri="{BB962C8B-B14F-4D97-AF65-F5344CB8AC3E}">
        <p14:creationId xmlns:p14="http://schemas.microsoft.com/office/powerpoint/2010/main" val="100672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eriod"/>
            </a:pPr>
            <a:r>
              <a:rPr lang="en-US" dirty="0" smtClean="0"/>
              <a:t>Showing</a:t>
            </a:r>
            <a:r>
              <a:rPr lang="en-US" baseline="0" dirty="0" smtClean="0"/>
              <a:t> Love</a:t>
            </a:r>
          </a:p>
          <a:p>
            <a:pPr marL="692772" lvl="1" indent="-235572">
              <a:buAutoNum type="arabicPeriod"/>
            </a:pPr>
            <a:r>
              <a:rPr lang="en-US" baseline="0" dirty="0" smtClean="0"/>
              <a:t>Guest at CHURCH</a:t>
            </a:r>
          </a:p>
          <a:p>
            <a:pPr marL="692772" lvl="1" indent="-235572">
              <a:buAutoNum type="arabicPeriod"/>
            </a:pPr>
            <a:r>
              <a:rPr lang="en-US" baseline="0" dirty="0" smtClean="0"/>
              <a:t>Matthew 25 hungry</a:t>
            </a:r>
          </a:p>
          <a:p>
            <a:pPr marL="692772" lvl="1" indent="-235572">
              <a:buAutoNum type="arabicPeriod"/>
            </a:pPr>
            <a:r>
              <a:rPr lang="en-US" baseline="0" dirty="0" smtClean="0"/>
              <a:t>Luke 14 – resurrection</a:t>
            </a:r>
          </a:p>
          <a:p>
            <a:pPr marL="692772" lvl="1" indent="-235572">
              <a:buAutoNum type="arabicPeriod"/>
            </a:pPr>
            <a:r>
              <a:rPr lang="en-US" baseline="0" dirty="0" smtClean="0"/>
              <a:t>James 1:27  many widows and orphans who need someone to show up</a:t>
            </a:r>
          </a:p>
          <a:p>
            <a:pPr marL="692772" lvl="1" indent="-235572">
              <a:buAutoNum type="arabicPeriod"/>
            </a:pPr>
            <a:endParaRPr lang="en-US" dirty="0"/>
          </a:p>
        </p:txBody>
      </p:sp>
      <p:sp>
        <p:nvSpPr>
          <p:cNvPr id="4" name="Slide Number Placeholder 3"/>
          <p:cNvSpPr>
            <a:spLocks noGrp="1"/>
          </p:cNvSpPr>
          <p:nvPr>
            <p:ph type="sldNum" sz="quarter" idx="10"/>
          </p:nvPr>
        </p:nvSpPr>
        <p:spPr/>
        <p:txBody>
          <a:bodyPr/>
          <a:lstStyle/>
          <a:p>
            <a:fld id="{CAC09B80-807A-4150-B31C-2539E1AD4D39}" type="slidenum">
              <a:rPr lang="en-US" smtClean="0"/>
              <a:t>17</a:t>
            </a:fld>
            <a:endParaRPr lang="en-US"/>
          </a:p>
        </p:txBody>
      </p:sp>
    </p:spTree>
    <p:extLst>
      <p:ext uri="{BB962C8B-B14F-4D97-AF65-F5344CB8AC3E}">
        <p14:creationId xmlns:p14="http://schemas.microsoft.com/office/powerpoint/2010/main" val="1687798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eriod"/>
            </a:pPr>
            <a:r>
              <a:rPr lang="en-US" dirty="0" smtClean="0"/>
              <a:t>Showing</a:t>
            </a:r>
            <a:r>
              <a:rPr lang="en-US" baseline="0" dirty="0" smtClean="0"/>
              <a:t> Love</a:t>
            </a:r>
          </a:p>
          <a:p>
            <a:pPr marL="692772" lvl="1" indent="-235572">
              <a:buAutoNum type="arabicPeriod"/>
            </a:pPr>
            <a:r>
              <a:rPr lang="en-US" baseline="0" dirty="0" smtClean="0"/>
              <a:t>Guest at CHURCH</a:t>
            </a:r>
          </a:p>
          <a:p>
            <a:pPr marL="692772" lvl="1" indent="-235572">
              <a:buAutoNum type="arabicPeriod"/>
            </a:pPr>
            <a:r>
              <a:rPr lang="en-US" baseline="0" dirty="0" smtClean="0"/>
              <a:t>Matthew 25 hungry</a:t>
            </a:r>
          </a:p>
          <a:p>
            <a:pPr marL="692772" lvl="1" indent="-235572">
              <a:buAutoNum type="arabicPeriod"/>
            </a:pPr>
            <a:r>
              <a:rPr lang="en-US" baseline="0" dirty="0" smtClean="0"/>
              <a:t>Luke 14 – resurrection</a:t>
            </a:r>
          </a:p>
          <a:p>
            <a:pPr marL="692772" lvl="1" indent="-235572">
              <a:buAutoNum type="arabicPeriod"/>
            </a:pPr>
            <a:r>
              <a:rPr lang="en-US" baseline="0" dirty="0" smtClean="0"/>
              <a:t>James 1:27  many widows and orphans who need someone to show up</a:t>
            </a:r>
          </a:p>
          <a:p>
            <a:pPr marL="692772" lvl="1" indent="-235572">
              <a:buAutoNum type="arabicPeriod"/>
            </a:pPr>
            <a:endParaRPr lang="en-US" dirty="0"/>
          </a:p>
        </p:txBody>
      </p:sp>
      <p:sp>
        <p:nvSpPr>
          <p:cNvPr id="4" name="Slide Number Placeholder 3"/>
          <p:cNvSpPr>
            <a:spLocks noGrp="1"/>
          </p:cNvSpPr>
          <p:nvPr>
            <p:ph type="sldNum" sz="quarter" idx="10"/>
          </p:nvPr>
        </p:nvSpPr>
        <p:spPr/>
        <p:txBody>
          <a:bodyPr/>
          <a:lstStyle/>
          <a:p>
            <a:fld id="{CAC09B80-807A-4150-B31C-2539E1AD4D39}" type="slidenum">
              <a:rPr lang="en-US" smtClean="0"/>
              <a:t>18</a:t>
            </a:fld>
            <a:endParaRPr lang="en-US"/>
          </a:p>
        </p:txBody>
      </p:sp>
    </p:spTree>
    <p:extLst>
      <p:ext uri="{BB962C8B-B14F-4D97-AF65-F5344CB8AC3E}">
        <p14:creationId xmlns:p14="http://schemas.microsoft.com/office/powerpoint/2010/main" val="3360944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eriod"/>
            </a:pPr>
            <a:r>
              <a:rPr lang="en-US" dirty="0" smtClean="0"/>
              <a:t>Showing</a:t>
            </a:r>
            <a:r>
              <a:rPr lang="en-US" baseline="0" dirty="0" smtClean="0"/>
              <a:t> Love</a:t>
            </a:r>
          </a:p>
          <a:p>
            <a:pPr marL="692772" lvl="1" indent="-235572">
              <a:buAutoNum type="arabicPeriod"/>
            </a:pPr>
            <a:r>
              <a:rPr lang="en-US" baseline="0" dirty="0" smtClean="0"/>
              <a:t>Guest at CHURCH</a:t>
            </a:r>
          </a:p>
          <a:p>
            <a:pPr marL="692772" lvl="1" indent="-235572">
              <a:buAutoNum type="arabicPeriod"/>
            </a:pPr>
            <a:r>
              <a:rPr lang="en-US" baseline="0" dirty="0" smtClean="0"/>
              <a:t>Matthew 25 hungry</a:t>
            </a:r>
          </a:p>
          <a:p>
            <a:pPr marL="692772" lvl="1" indent="-235572">
              <a:buAutoNum type="arabicPeriod"/>
            </a:pPr>
            <a:r>
              <a:rPr lang="en-US" baseline="0" dirty="0" smtClean="0"/>
              <a:t>Luke 14 – resurrection</a:t>
            </a:r>
          </a:p>
          <a:p>
            <a:pPr marL="692772" lvl="1" indent="-235572">
              <a:buAutoNum type="arabicPeriod"/>
            </a:pPr>
            <a:r>
              <a:rPr lang="en-US" baseline="0" dirty="0" smtClean="0"/>
              <a:t>James 1:27  many widows and orphans who need someone to show up</a:t>
            </a:r>
          </a:p>
          <a:p>
            <a:pPr marL="692772" lvl="1" indent="-235572">
              <a:buAutoNum type="arabicPeriod"/>
            </a:pPr>
            <a:endParaRPr lang="en-US" dirty="0"/>
          </a:p>
        </p:txBody>
      </p:sp>
      <p:sp>
        <p:nvSpPr>
          <p:cNvPr id="4" name="Slide Number Placeholder 3"/>
          <p:cNvSpPr>
            <a:spLocks noGrp="1"/>
          </p:cNvSpPr>
          <p:nvPr>
            <p:ph type="sldNum" sz="quarter" idx="10"/>
          </p:nvPr>
        </p:nvSpPr>
        <p:spPr/>
        <p:txBody>
          <a:bodyPr/>
          <a:lstStyle/>
          <a:p>
            <a:fld id="{CAC09B80-807A-4150-B31C-2539E1AD4D39}" type="slidenum">
              <a:rPr lang="en-US" smtClean="0"/>
              <a:t>19</a:t>
            </a:fld>
            <a:endParaRPr lang="en-US"/>
          </a:p>
        </p:txBody>
      </p:sp>
    </p:spTree>
    <p:extLst>
      <p:ext uri="{BB962C8B-B14F-4D97-AF65-F5344CB8AC3E}">
        <p14:creationId xmlns:p14="http://schemas.microsoft.com/office/powerpoint/2010/main" val="2003280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36950" y="211138"/>
            <a:ext cx="3298825" cy="1855787"/>
          </a:xfrm>
        </p:spPr>
      </p:sp>
      <p:sp>
        <p:nvSpPr>
          <p:cNvPr id="3" name="Notes Placeholder 2"/>
          <p:cNvSpPr>
            <a:spLocks noGrp="1"/>
          </p:cNvSpPr>
          <p:nvPr>
            <p:ph type="body" idx="1"/>
          </p:nvPr>
        </p:nvSpPr>
        <p:spPr>
          <a:xfrm>
            <a:off x="746343" y="2569088"/>
            <a:ext cx="5681980" cy="3696712"/>
          </a:xfrm>
        </p:spPr>
        <p:txBody>
          <a:bodyPr/>
          <a:lstStyle/>
          <a:p>
            <a:endParaRPr lang="en-US" dirty="0"/>
          </a:p>
        </p:txBody>
      </p:sp>
      <p:sp>
        <p:nvSpPr>
          <p:cNvPr id="4" name="Slide Number Placeholder 3"/>
          <p:cNvSpPr>
            <a:spLocks noGrp="1"/>
          </p:cNvSpPr>
          <p:nvPr>
            <p:ph type="sldNum" sz="quarter" idx="10"/>
          </p:nvPr>
        </p:nvSpPr>
        <p:spPr/>
        <p:txBody>
          <a:bodyPr/>
          <a:lstStyle/>
          <a:p>
            <a:fld id="{CAC09B80-807A-4150-B31C-2539E1AD4D39}" type="slidenum">
              <a:rPr lang="en-US" smtClean="0"/>
              <a:t>2</a:t>
            </a:fld>
            <a:endParaRPr lang="en-US"/>
          </a:p>
        </p:txBody>
      </p:sp>
    </p:spTree>
    <p:extLst>
      <p:ext uri="{BB962C8B-B14F-4D97-AF65-F5344CB8AC3E}">
        <p14:creationId xmlns:p14="http://schemas.microsoft.com/office/powerpoint/2010/main" val="2348917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eriod"/>
            </a:pPr>
            <a:r>
              <a:rPr lang="en-US" dirty="0" smtClean="0"/>
              <a:t>Showing</a:t>
            </a:r>
            <a:r>
              <a:rPr lang="en-US" baseline="0" dirty="0" smtClean="0"/>
              <a:t> Love</a:t>
            </a:r>
          </a:p>
          <a:p>
            <a:pPr marL="692772" lvl="1" indent="-235572">
              <a:buAutoNum type="arabicPeriod"/>
            </a:pPr>
            <a:r>
              <a:rPr lang="en-US" baseline="0" dirty="0" smtClean="0"/>
              <a:t>Guest at CHURCH</a:t>
            </a:r>
          </a:p>
          <a:p>
            <a:pPr marL="692772" lvl="1" indent="-235572">
              <a:buAutoNum type="arabicPeriod"/>
            </a:pPr>
            <a:r>
              <a:rPr lang="en-US" baseline="0" dirty="0" smtClean="0"/>
              <a:t>Matthew 25 hungry</a:t>
            </a:r>
          </a:p>
          <a:p>
            <a:pPr marL="692772" lvl="1" indent="-235572">
              <a:buAutoNum type="arabicPeriod"/>
            </a:pPr>
            <a:r>
              <a:rPr lang="en-US" baseline="0" dirty="0" smtClean="0"/>
              <a:t>Luke 14 – resurrection</a:t>
            </a:r>
          </a:p>
          <a:p>
            <a:pPr marL="692772" lvl="1" indent="-235572">
              <a:buAutoNum type="arabicPeriod"/>
            </a:pPr>
            <a:r>
              <a:rPr lang="en-US" baseline="0" dirty="0" smtClean="0"/>
              <a:t>James 1:27  many widows and orphans who need someone to show up</a:t>
            </a:r>
          </a:p>
          <a:p>
            <a:pPr marL="692772" lvl="1" indent="-235572">
              <a:buAutoNum type="arabicPeriod"/>
            </a:pPr>
            <a:endParaRPr lang="en-US" dirty="0"/>
          </a:p>
        </p:txBody>
      </p:sp>
      <p:sp>
        <p:nvSpPr>
          <p:cNvPr id="4" name="Slide Number Placeholder 3"/>
          <p:cNvSpPr>
            <a:spLocks noGrp="1"/>
          </p:cNvSpPr>
          <p:nvPr>
            <p:ph type="sldNum" sz="quarter" idx="10"/>
          </p:nvPr>
        </p:nvSpPr>
        <p:spPr/>
        <p:txBody>
          <a:bodyPr/>
          <a:lstStyle/>
          <a:p>
            <a:fld id="{CAC09B80-807A-4150-B31C-2539E1AD4D39}" type="slidenum">
              <a:rPr lang="en-US" smtClean="0"/>
              <a:t>20</a:t>
            </a:fld>
            <a:endParaRPr lang="en-US"/>
          </a:p>
        </p:txBody>
      </p:sp>
    </p:spTree>
    <p:extLst>
      <p:ext uri="{BB962C8B-B14F-4D97-AF65-F5344CB8AC3E}">
        <p14:creationId xmlns:p14="http://schemas.microsoft.com/office/powerpoint/2010/main" val="3016198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eriod"/>
            </a:pPr>
            <a:r>
              <a:rPr lang="en-US" dirty="0" smtClean="0"/>
              <a:t>Showing</a:t>
            </a:r>
            <a:r>
              <a:rPr lang="en-US" baseline="0" dirty="0" smtClean="0"/>
              <a:t> Love</a:t>
            </a:r>
          </a:p>
          <a:p>
            <a:pPr marL="692772" lvl="1" indent="-235572">
              <a:buAutoNum type="arabicPeriod"/>
            </a:pPr>
            <a:r>
              <a:rPr lang="en-US" baseline="0" dirty="0" smtClean="0"/>
              <a:t>Guest at CHURCH</a:t>
            </a:r>
          </a:p>
          <a:p>
            <a:pPr marL="692772" lvl="1" indent="-235572">
              <a:buAutoNum type="arabicPeriod"/>
            </a:pPr>
            <a:r>
              <a:rPr lang="en-US" baseline="0" dirty="0" smtClean="0"/>
              <a:t>Matthew 25 hungry</a:t>
            </a:r>
          </a:p>
          <a:p>
            <a:pPr marL="692772" lvl="1" indent="-235572">
              <a:buAutoNum type="arabicPeriod"/>
            </a:pPr>
            <a:r>
              <a:rPr lang="en-US" baseline="0" dirty="0" smtClean="0"/>
              <a:t>Luke 14 – resurrection</a:t>
            </a:r>
          </a:p>
          <a:p>
            <a:pPr marL="692772" lvl="1" indent="-235572">
              <a:buAutoNum type="arabicPeriod"/>
            </a:pPr>
            <a:r>
              <a:rPr lang="en-US" baseline="0" dirty="0" smtClean="0"/>
              <a:t>James 1:27  many widows and orphans who need someone to show up</a:t>
            </a:r>
          </a:p>
          <a:p>
            <a:pPr marL="692772" lvl="1" indent="-235572">
              <a:buAutoNum type="arabicPeriod"/>
            </a:pPr>
            <a:endParaRPr lang="en-US" dirty="0"/>
          </a:p>
        </p:txBody>
      </p:sp>
      <p:sp>
        <p:nvSpPr>
          <p:cNvPr id="4" name="Slide Number Placeholder 3"/>
          <p:cNvSpPr>
            <a:spLocks noGrp="1"/>
          </p:cNvSpPr>
          <p:nvPr>
            <p:ph type="sldNum" sz="quarter" idx="10"/>
          </p:nvPr>
        </p:nvSpPr>
        <p:spPr/>
        <p:txBody>
          <a:bodyPr/>
          <a:lstStyle/>
          <a:p>
            <a:fld id="{CAC09B80-807A-4150-B31C-2539E1AD4D39}" type="slidenum">
              <a:rPr lang="en-US" smtClean="0"/>
              <a:t>21</a:t>
            </a:fld>
            <a:endParaRPr lang="en-US"/>
          </a:p>
        </p:txBody>
      </p:sp>
    </p:spTree>
    <p:extLst>
      <p:ext uri="{BB962C8B-B14F-4D97-AF65-F5344CB8AC3E}">
        <p14:creationId xmlns:p14="http://schemas.microsoft.com/office/powerpoint/2010/main" val="3305400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eriod"/>
            </a:pPr>
            <a:r>
              <a:rPr lang="en-US" dirty="0" smtClean="0"/>
              <a:t>Showing</a:t>
            </a:r>
            <a:r>
              <a:rPr lang="en-US" baseline="0" dirty="0" smtClean="0"/>
              <a:t> Love</a:t>
            </a:r>
          </a:p>
          <a:p>
            <a:pPr marL="692772" lvl="1" indent="-235572">
              <a:buAutoNum type="arabicPeriod"/>
            </a:pPr>
            <a:r>
              <a:rPr lang="en-US" baseline="0" dirty="0" smtClean="0"/>
              <a:t>Guest at CHURCH</a:t>
            </a:r>
          </a:p>
          <a:p>
            <a:pPr marL="692772" lvl="1" indent="-235572">
              <a:buAutoNum type="arabicPeriod"/>
            </a:pPr>
            <a:r>
              <a:rPr lang="en-US" baseline="0" dirty="0" smtClean="0"/>
              <a:t>Matthew 25 hungry</a:t>
            </a:r>
          </a:p>
          <a:p>
            <a:pPr marL="692772" lvl="1" indent="-235572">
              <a:buAutoNum type="arabicPeriod"/>
            </a:pPr>
            <a:r>
              <a:rPr lang="en-US" baseline="0" dirty="0" smtClean="0"/>
              <a:t>Luke 14 – resurrection</a:t>
            </a:r>
          </a:p>
          <a:p>
            <a:pPr marL="692772" lvl="1" indent="-235572">
              <a:buAutoNum type="arabicPeriod"/>
            </a:pPr>
            <a:r>
              <a:rPr lang="en-US" baseline="0" dirty="0" smtClean="0"/>
              <a:t>James 1:27  many widows and orphans who need someone to show up</a:t>
            </a:r>
          </a:p>
          <a:p>
            <a:pPr marL="692772" lvl="1" indent="-235572">
              <a:buAutoNum type="arabicPeriod"/>
            </a:pPr>
            <a:endParaRPr lang="en-US" dirty="0"/>
          </a:p>
        </p:txBody>
      </p:sp>
      <p:sp>
        <p:nvSpPr>
          <p:cNvPr id="4" name="Slide Number Placeholder 3"/>
          <p:cNvSpPr>
            <a:spLocks noGrp="1"/>
          </p:cNvSpPr>
          <p:nvPr>
            <p:ph type="sldNum" sz="quarter" idx="10"/>
          </p:nvPr>
        </p:nvSpPr>
        <p:spPr/>
        <p:txBody>
          <a:bodyPr/>
          <a:lstStyle/>
          <a:p>
            <a:fld id="{CAC09B80-807A-4150-B31C-2539E1AD4D39}" type="slidenum">
              <a:rPr lang="en-US" smtClean="0"/>
              <a:t>22</a:t>
            </a:fld>
            <a:endParaRPr lang="en-US"/>
          </a:p>
        </p:txBody>
      </p:sp>
    </p:spTree>
    <p:extLst>
      <p:ext uri="{BB962C8B-B14F-4D97-AF65-F5344CB8AC3E}">
        <p14:creationId xmlns:p14="http://schemas.microsoft.com/office/powerpoint/2010/main" val="3680018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eriod"/>
            </a:pPr>
            <a:r>
              <a:rPr lang="en-US" dirty="0" smtClean="0"/>
              <a:t>Compassion - middle voice from 4698; to have the bowels yearn, i.e. (figuratively) feel sympathy, to pity:--have (be moved with) compassion. </a:t>
            </a:r>
          </a:p>
          <a:p>
            <a:pPr marL="0" indent="0">
              <a:buNone/>
            </a:pPr>
            <a:r>
              <a:rPr lang="en-US" dirty="0" smtClean="0"/>
              <a:t>APP:</a:t>
            </a:r>
            <a:r>
              <a:rPr lang="en-US" baseline="0" dirty="0" smtClean="0"/>
              <a:t>   People show compassion when they put themselves in the other person’s shoes.  </a:t>
            </a:r>
            <a:endParaRPr lang="en-US" dirty="0" smtClean="0"/>
          </a:p>
          <a:p>
            <a:pPr marL="235572" indent="-235572">
              <a:buAutoNum type="arabicPeriod"/>
            </a:pPr>
            <a:r>
              <a:rPr lang="en-US" dirty="0" smtClean="0"/>
              <a:t>Mercy</a:t>
            </a:r>
            <a:r>
              <a:rPr lang="en-US" baseline="0" dirty="0" smtClean="0"/>
              <a:t> - compassion (human or divine, especially active):--(+ tender) mercy.</a:t>
            </a:r>
            <a:endParaRPr lang="en-US" dirty="0"/>
          </a:p>
        </p:txBody>
      </p:sp>
      <p:sp>
        <p:nvSpPr>
          <p:cNvPr id="4" name="Slide Number Placeholder 3"/>
          <p:cNvSpPr>
            <a:spLocks noGrp="1"/>
          </p:cNvSpPr>
          <p:nvPr>
            <p:ph type="sldNum" sz="quarter" idx="10"/>
          </p:nvPr>
        </p:nvSpPr>
        <p:spPr/>
        <p:txBody>
          <a:bodyPr/>
          <a:lstStyle/>
          <a:p>
            <a:fld id="{CAC09B80-807A-4150-B31C-2539E1AD4D39}" type="slidenum">
              <a:rPr lang="en-US" smtClean="0"/>
              <a:t>23</a:t>
            </a:fld>
            <a:endParaRPr lang="en-US"/>
          </a:p>
        </p:txBody>
      </p:sp>
    </p:spTree>
    <p:extLst>
      <p:ext uri="{BB962C8B-B14F-4D97-AF65-F5344CB8AC3E}">
        <p14:creationId xmlns:p14="http://schemas.microsoft.com/office/powerpoint/2010/main" val="52083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eriod"/>
            </a:pPr>
            <a:r>
              <a:rPr lang="en-US" dirty="0" smtClean="0"/>
              <a:t>John</a:t>
            </a:r>
            <a:r>
              <a:rPr lang="en-US" baseline="0" dirty="0" smtClean="0"/>
              <a:t> 3 – </a:t>
            </a:r>
            <a:r>
              <a:rPr lang="en-US" baseline="0" dirty="0" err="1" smtClean="0"/>
              <a:t>Nicodemius</a:t>
            </a:r>
            <a:endParaRPr lang="en-US" baseline="0" dirty="0" smtClean="0"/>
          </a:p>
          <a:p>
            <a:pPr marL="685800" lvl="1" indent="-228600">
              <a:buAutoNum type="alphaLcPeriod"/>
            </a:pPr>
            <a:r>
              <a:rPr lang="en-US" baseline="0" dirty="0" smtClean="0"/>
              <a:t>John 3:16</a:t>
            </a:r>
          </a:p>
          <a:p>
            <a:pPr marL="685800" lvl="1" indent="-228600">
              <a:buAutoNum type="alphaLcPeriod"/>
            </a:pPr>
            <a:endParaRPr lang="en-US" baseline="0" dirty="0" smtClean="0"/>
          </a:p>
          <a:p>
            <a:pPr marL="457200" lvl="1" indent="0">
              <a:buNone/>
            </a:pPr>
            <a:r>
              <a:rPr lang="en-US" baseline="0" dirty="0" smtClean="0"/>
              <a:t>John 4 – Woman at the Well</a:t>
            </a:r>
          </a:p>
          <a:p>
            <a:pPr marL="457200" lvl="1" indent="0">
              <a:buNone/>
            </a:pPr>
            <a:endParaRPr lang="en-US" dirty="0" smtClean="0"/>
          </a:p>
          <a:p>
            <a:pPr marL="457200" lvl="1" indent="0">
              <a:buNone/>
            </a:pPr>
            <a:endParaRPr lang="en-US" dirty="0" smtClean="0"/>
          </a:p>
          <a:p>
            <a:pPr marL="685800" lvl="1" indent="-228600">
              <a:buAutoNum type="arabicPeriod" startAt="2"/>
            </a:pPr>
            <a:r>
              <a:rPr lang="en-US" dirty="0" smtClean="0"/>
              <a:t>Mother set up Bible Studies at Lunch</a:t>
            </a:r>
          </a:p>
          <a:p>
            <a:pPr marL="685800" lvl="1" indent="-228600">
              <a:buAutoNum type="arabicPeriod" startAt="2"/>
            </a:pPr>
            <a:r>
              <a:rPr lang="en-US" dirty="0" smtClean="0"/>
              <a:t>I set up Bible Studies</a:t>
            </a:r>
            <a:r>
              <a:rPr lang="en-US" baseline="0" dirty="0" smtClean="0"/>
              <a:t> in Office</a:t>
            </a:r>
          </a:p>
          <a:p>
            <a:pPr marL="685800" lvl="1" indent="-228600">
              <a:buAutoNum type="arabicPeriod" startAt="2"/>
            </a:pPr>
            <a:r>
              <a:rPr lang="en-US" baseline="0" dirty="0" smtClean="0"/>
              <a:t>Brian Oldham sets up studies on his back porch</a:t>
            </a:r>
          </a:p>
          <a:p>
            <a:pPr marL="685800" lvl="1" indent="-228600">
              <a:buAutoNum type="arabicPeriod" startAt="2"/>
            </a:pPr>
            <a:endParaRPr lang="en-US" dirty="0"/>
          </a:p>
        </p:txBody>
      </p:sp>
      <p:sp>
        <p:nvSpPr>
          <p:cNvPr id="4" name="Slide Number Placeholder 3"/>
          <p:cNvSpPr>
            <a:spLocks noGrp="1"/>
          </p:cNvSpPr>
          <p:nvPr>
            <p:ph type="sldNum" sz="quarter" idx="10"/>
          </p:nvPr>
        </p:nvSpPr>
        <p:spPr/>
        <p:txBody>
          <a:bodyPr/>
          <a:lstStyle/>
          <a:p>
            <a:fld id="{CAC09B80-807A-4150-B31C-2539E1AD4D39}" type="slidenum">
              <a:rPr lang="en-US" smtClean="0"/>
              <a:t>24</a:t>
            </a:fld>
            <a:endParaRPr lang="en-US"/>
          </a:p>
        </p:txBody>
      </p:sp>
    </p:spTree>
    <p:extLst>
      <p:ext uri="{BB962C8B-B14F-4D97-AF65-F5344CB8AC3E}">
        <p14:creationId xmlns:p14="http://schemas.microsoft.com/office/powerpoint/2010/main" val="664465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buAutoNum type="arabicPeriod"/>
            </a:pPr>
            <a:r>
              <a:rPr lang="en-US" dirty="0" smtClean="0"/>
              <a:t>Compassion - middle voice from 4698; to have the bowels yearn, i.e. (figuratively) feel sympathy, to pity:--have (be moved with) compassion. </a:t>
            </a:r>
          </a:p>
          <a:p>
            <a:pPr marL="0" indent="0">
              <a:buNone/>
            </a:pPr>
            <a:r>
              <a:rPr lang="en-US" dirty="0" smtClean="0"/>
              <a:t>APP:</a:t>
            </a:r>
            <a:r>
              <a:rPr lang="en-US" baseline="0" dirty="0" smtClean="0"/>
              <a:t>   People show compassion when they put themselves in the other person’s shoes.  </a:t>
            </a:r>
            <a:endParaRPr lang="en-US" dirty="0" smtClean="0"/>
          </a:p>
          <a:p>
            <a:pPr marL="235572" indent="-235572">
              <a:buAutoNum type="arabicPeriod"/>
            </a:pPr>
            <a:r>
              <a:rPr lang="en-US" dirty="0" smtClean="0"/>
              <a:t>Mercy</a:t>
            </a:r>
            <a:r>
              <a:rPr lang="en-US" baseline="0" dirty="0" smtClean="0"/>
              <a:t> - compassion (human or divine, especially active):--(+ tender) mercy.</a:t>
            </a:r>
            <a:endParaRPr lang="en-US" dirty="0"/>
          </a:p>
        </p:txBody>
      </p:sp>
      <p:sp>
        <p:nvSpPr>
          <p:cNvPr id="4" name="Slide Number Placeholder 3"/>
          <p:cNvSpPr>
            <a:spLocks noGrp="1"/>
          </p:cNvSpPr>
          <p:nvPr>
            <p:ph type="sldNum" sz="quarter" idx="10"/>
          </p:nvPr>
        </p:nvSpPr>
        <p:spPr/>
        <p:txBody>
          <a:bodyPr/>
          <a:lstStyle/>
          <a:p>
            <a:fld id="{CAC09B80-807A-4150-B31C-2539E1AD4D39}" type="slidenum">
              <a:rPr lang="en-US" smtClean="0"/>
              <a:t>25</a:t>
            </a:fld>
            <a:endParaRPr lang="en-US"/>
          </a:p>
        </p:txBody>
      </p:sp>
    </p:spTree>
    <p:extLst>
      <p:ext uri="{BB962C8B-B14F-4D97-AF65-F5344CB8AC3E}">
        <p14:creationId xmlns:p14="http://schemas.microsoft.com/office/powerpoint/2010/main" val="3611557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Sharing Jesus with Someone through Radical Hospitality</a:t>
            </a:r>
          </a:p>
          <a:p>
            <a:endParaRPr lang="en-US" dirty="0"/>
          </a:p>
          <a:p>
            <a:r>
              <a:rPr lang="en-US" dirty="0"/>
              <a:t>Note that each session will last 45 minutes and you have access to </a:t>
            </a:r>
            <a:r>
              <a:rPr lang="en-US" dirty="0" err="1"/>
              <a:t>Powerpoint</a:t>
            </a:r>
            <a:r>
              <a:rPr lang="en-US" dirty="0"/>
              <a:t> and the internet, if needed.</a:t>
            </a:r>
          </a:p>
          <a:p>
            <a:endParaRPr lang="en-US" dirty="0"/>
          </a:p>
          <a:p>
            <a:endParaRPr lang="en-US" dirty="0"/>
          </a:p>
          <a:p>
            <a:r>
              <a:rPr lang="en-US" dirty="0"/>
              <a:t>Hospitality and Neighboring</a:t>
            </a:r>
          </a:p>
          <a:p>
            <a:r>
              <a:rPr lang="en-US" dirty="0"/>
              <a:t>	Romans 12:10ff</a:t>
            </a:r>
          </a:p>
          <a:p>
            <a:r>
              <a:rPr lang="en-US" dirty="0"/>
              <a:t>	Good Samaritan – Neighborly is ultimately a willingness to bear the image of Christ</a:t>
            </a:r>
          </a:p>
          <a:p>
            <a:r>
              <a:rPr lang="en-US" dirty="0"/>
              <a:t>		Another key issue is this: radically ordinary hospitality is never convenient. A good question to ask yourself: What is the 		difference between inconvenient and impossible?</a:t>
            </a:r>
          </a:p>
          <a:p>
            <a:r>
              <a:rPr lang="en-US" dirty="0"/>
              <a:t>		Second Application:  Radical </a:t>
            </a:r>
            <a:r>
              <a:rPr lang="en-US" dirty="0" err="1"/>
              <a:t>Hospitilty</a:t>
            </a:r>
            <a:r>
              <a:rPr lang="en-US" dirty="0"/>
              <a:t> may not be in your home:  (lets give each other permission to stretch it…) </a:t>
            </a:r>
          </a:p>
          <a:p>
            <a:r>
              <a:rPr lang="en-US" dirty="0"/>
              <a:t>			1.  My Office every Tuesday</a:t>
            </a:r>
          </a:p>
          <a:p>
            <a:r>
              <a:rPr lang="en-US" dirty="0"/>
              <a:t>			2.  Scheduled Lunches with Intentionality – My mother set up Bible studies at lunch </a:t>
            </a:r>
          </a:p>
          <a:p>
            <a:r>
              <a:rPr lang="en-US" dirty="0"/>
              <a:t>			3.  </a:t>
            </a:r>
          </a:p>
          <a:p>
            <a:r>
              <a:rPr lang="en-US" dirty="0"/>
              <a:t>	Acts 2 were homes the bridge to the church? </a:t>
            </a:r>
          </a:p>
          <a:p>
            <a:endParaRPr lang="en-US" dirty="0"/>
          </a:p>
          <a:p>
            <a:r>
              <a:rPr lang="en-US" dirty="0"/>
              <a:t>	James 2 – At church </a:t>
            </a:r>
          </a:p>
          <a:p>
            <a:r>
              <a:rPr lang="en-US" dirty="0"/>
              <a:t>	</a:t>
            </a:r>
            <a:r>
              <a:rPr lang="en-US" dirty="0" err="1"/>
              <a:t>Usuage</a:t>
            </a:r>
            <a:r>
              <a:rPr lang="en-US" dirty="0"/>
              <a:t> of terms in scripture  “Hospitality” / “Neighboring”</a:t>
            </a:r>
          </a:p>
          <a:p>
            <a:endParaRPr lang="en-US" dirty="0"/>
          </a:p>
          <a:p>
            <a:r>
              <a:rPr lang="en-US" dirty="0"/>
              <a:t>	Single Story</a:t>
            </a:r>
          </a:p>
          <a:p>
            <a:r>
              <a:rPr lang="en-US" dirty="0"/>
              <a:t>	Remember – what do we portray when we share Christ and they don’t respond through faith?  The world is watching.  </a:t>
            </a:r>
          </a:p>
          <a:p>
            <a:r>
              <a:rPr lang="en-US" dirty="0"/>
              <a:t>Hospitality and Compassion </a:t>
            </a:r>
          </a:p>
          <a:p>
            <a:r>
              <a:rPr lang="en-US" dirty="0"/>
              <a:t>Is the way to show the authentic Love and grace Jesus Shared with us</a:t>
            </a:r>
          </a:p>
          <a:p>
            <a:r>
              <a:rPr lang="en-US" dirty="0"/>
              <a:t>World has Negative Labels of Christians – but many in the world do not know a Christian</a:t>
            </a:r>
          </a:p>
          <a:p>
            <a:r>
              <a:rPr lang="en-US" dirty="0"/>
              <a:t>Personal Connections – Avoid Single Story </a:t>
            </a:r>
            <a:r>
              <a:rPr lang="en-US" dirty="0" smtClean="0"/>
              <a:t>pitfalls</a:t>
            </a:r>
          </a:p>
          <a:p>
            <a:endParaRPr lang="en-US" dirty="0" smtClean="0"/>
          </a:p>
          <a:p>
            <a:r>
              <a:rPr lang="en-US" dirty="0" err="1" smtClean="0"/>
              <a:t>Xxxxxxxxxxxxxxxxxxxxxxxxxxxxxxxxxxxxxxxx</a:t>
            </a:r>
            <a:endParaRPr lang="en-US" dirty="0" smtClean="0"/>
          </a:p>
          <a:p>
            <a:endParaRPr lang="en-US" dirty="0" smtClean="0"/>
          </a:p>
          <a:p>
            <a:r>
              <a:rPr lang="en-US" sz="1200" kern="1200" dirty="0" smtClean="0">
                <a:solidFill>
                  <a:schemeClr val="tx1"/>
                </a:solidFill>
                <a:effectLst/>
                <a:latin typeface="+mn-lt"/>
                <a:ea typeface="+mn-ea"/>
                <a:cs typeface="+mn-cs"/>
              </a:rPr>
              <a:t> NOT ENOUGH CHAIRS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new preacher loaded his car with his large family and visited an</a:t>
            </a:r>
          </a:p>
          <a:p>
            <a:r>
              <a:rPr lang="en-US" sz="1200" kern="1200" dirty="0" smtClean="0">
                <a:solidFill>
                  <a:schemeClr val="tx1"/>
                </a:solidFill>
                <a:effectLst/>
                <a:latin typeface="+mn-lt"/>
                <a:ea typeface="+mn-ea"/>
                <a:cs typeface="+mn-cs"/>
              </a:rPr>
              <a:t>old deacon on the farm.  After the introductions there was an awkward</a:t>
            </a:r>
          </a:p>
          <a:p>
            <a:r>
              <a:rPr lang="en-US" sz="1200" kern="1200" dirty="0" smtClean="0">
                <a:solidFill>
                  <a:schemeClr val="tx1"/>
                </a:solidFill>
                <a:effectLst/>
                <a:latin typeface="+mn-lt"/>
                <a:ea typeface="+mn-ea"/>
                <a:cs typeface="+mn-cs"/>
              </a:rPr>
              <a:t>pause as the unexpected guests looked for chairs upon which to sit.</a:t>
            </a:r>
          </a:p>
          <a:p>
            <a:r>
              <a:rPr lang="en-US" sz="1200" kern="1200" dirty="0" smtClean="0">
                <a:solidFill>
                  <a:schemeClr val="tx1"/>
                </a:solidFill>
                <a:effectLst/>
                <a:latin typeface="+mn-lt"/>
                <a:ea typeface="+mn-ea"/>
                <a:cs typeface="+mn-cs"/>
              </a:rPr>
              <a:t>The parlor had only two chairs.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"Brother, I don't believe you have enough chairs," suggested the</a:t>
            </a:r>
          </a:p>
          <a:p>
            <a:r>
              <a:rPr lang="en-US" sz="1200" kern="1200" dirty="0" smtClean="0">
                <a:solidFill>
                  <a:schemeClr val="tx1"/>
                </a:solidFill>
                <a:effectLst/>
                <a:latin typeface="+mn-lt"/>
                <a:ea typeface="+mn-ea"/>
                <a:cs typeface="+mn-cs"/>
              </a:rPr>
              <a:t>preacher.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 </a:t>
            </a:r>
            <a:r>
              <a:rPr lang="en-US" sz="1200" kern="1200" dirty="0" err="1" smtClean="0">
                <a:solidFill>
                  <a:schemeClr val="tx1"/>
                </a:solidFill>
                <a:effectLst/>
                <a:latin typeface="+mn-lt"/>
                <a:ea typeface="+mn-ea"/>
                <a:cs typeface="+mn-cs"/>
              </a:rPr>
              <a:t>ain't</a:t>
            </a:r>
            <a:r>
              <a:rPr lang="en-US" sz="1200" kern="1200" dirty="0" smtClean="0">
                <a:solidFill>
                  <a:schemeClr val="tx1"/>
                </a:solidFill>
                <a:effectLst/>
                <a:latin typeface="+mn-lt"/>
                <a:ea typeface="+mn-ea"/>
                <a:cs typeface="+mn-cs"/>
              </a:rPr>
              <a:t> it," muttered the old man.  "I got plenty of chairs --</a:t>
            </a:r>
          </a:p>
          <a:p>
            <a:r>
              <a:rPr lang="en-US" sz="1200" kern="1200" dirty="0" smtClean="0">
                <a:solidFill>
                  <a:schemeClr val="tx1"/>
                </a:solidFill>
                <a:effectLst/>
                <a:latin typeface="+mn-lt"/>
                <a:ea typeface="+mn-ea"/>
                <a:cs typeface="+mn-cs"/>
              </a:rPr>
              <a:t>just too much company!"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Christians make it clear they don't want to spend too much time</a:t>
            </a:r>
          </a:p>
          <a:p>
            <a:r>
              <a:rPr lang="en-US" sz="1200" kern="1200" dirty="0" smtClean="0">
                <a:solidFill>
                  <a:schemeClr val="tx1"/>
                </a:solidFill>
                <a:effectLst/>
                <a:latin typeface="+mn-lt"/>
                <a:ea typeface="+mn-ea"/>
                <a:cs typeface="+mn-cs"/>
              </a:rPr>
              <a:t>with other Christians, but how important is our fellowship with our</a:t>
            </a:r>
          </a:p>
          <a:p>
            <a:r>
              <a:rPr lang="en-US" sz="1200" kern="1200" dirty="0" smtClean="0">
                <a:solidFill>
                  <a:schemeClr val="tx1"/>
                </a:solidFill>
                <a:effectLst/>
                <a:latin typeface="+mn-lt"/>
                <a:ea typeface="+mn-ea"/>
                <a:cs typeface="+mn-cs"/>
              </a:rPr>
              <a:t>brothers and sisters in Christ!  Living in a hostile environment, we</a:t>
            </a:r>
          </a:p>
          <a:p>
            <a:r>
              <a:rPr lang="en-US" sz="1200" kern="1200" dirty="0" smtClean="0">
                <a:solidFill>
                  <a:schemeClr val="tx1"/>
                </a:solidFill>
                <a:effectLst/>
                <a:latin typeface="+mn-lt"/>
                <a:ea typeface="+mn-ea"/>
                <a:cs typeface="+mn-cs"/>
              </a:rPr>
              <a:t>need the encouragement that comes from those who share the same hopes</a:t>
            </a:r>
          </a:p>
          <a:p>
            <a:r>
              <a:rPr lang="en-US" sz="1200" kern="1200" dirty="0" smtClean="0">
                <a:solidFill>
                  <a:schemeClr val="tx1"/>
                </a:solidFill>
                <a:effectLst/>
                <a:latin typeface="+mn-lt"/>
                <a:ea typeface="+mn-ea"/>
                <a:cs typeface="+mn-cs"/>
              </a:rPr>
              <a:t>and goals that we do.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God knew that we would need each other, that the Christian life would</a:t>
            </a:r>
          </a:p>
          <a:p>
            <a:r>
              <a:rPr lang="en-US" sz="1200" kern="1200" dirty="0" smtClean="0">
                <a:solidFill>
                  <a:schemeClr val="tx1"/>
                </a:solidFill>
                <a:effectLst/>
                <a:latin typeface="+mn-lt"/>
                <a:ea typeface="+mn-ea"/>
                <a:cs typeface="+mn-cs"/>
              </a:rPr>
              <a:t>be difficult if not impossible to live in isolation.  That's what the</a:t>
            </a:r>
          </a:p>
          <a:p>
            <a:r>
              <a:rPr lang="en-US" sz="1200" kern="1200" dirty="0" smtClean="0">
                <a:solidFill>
                  <a:schemeClr val="tx1"/>
                </a:solidFill>
                <a:effectLst/>
                <a:latin typeface="+mn-lt"/>
                <a:ea typeface="+mn-ea"/>
                <a:cs typeface="+mn-cs"/>
              </a:rPr>
              <a:t>church is all about.  The early Christians certainly recognized the</a:t>
            </a:r>
          </a:p>
          <a:p>
            <a:r>
              <a:rPr lang="en-US" sz="1200" kern="1200" dirty="0" smtClean="0">
                <a:solidFill>
                  <a:schemeClr val="tx1"/>
                </a:solidFill>
                <a:effectLst/>
                <a:latin typeface="+mn-lt"/>
                <a:ea typeface="+mn-ea"/>
                <a:cs typeface="+mn-cs"/>
              </a:rPr>
              <a:t>value of being together: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"Every day they continued to meet together in the temple courts. They</a:t>
            </a:r>
          </a:p>
          <a:p>
            <a:r>
              <a:rPr lang="en-US" sz="1200" kern="1200" dirty="0" smtClean="0">
                <a:solidFill>
                  <a:schemeClr val="tx1"/>
                </a:solidFill>
                <a:effectLst/>
                <a:latin typeface="+mn-lt"/>
                <a:ea typeface="+mn-ea"/>
                <a:cs typeface="+mn-cs"/>
              </a:rPr>
              <a:t>broke bread in their homes and ate together with glad and sincere</a:t>
            </a:r>
          </a:p>
          <a:p>
            <a:r>
              <a:rPr lang="en-US" sz="1200" kern="1200" dirty="0" smtClean="0">
                <a:solidFill>
                  <a:schemeClr val="tx1"/>
                </a:solidFill>
                <a:effectLst/>
                <a:latin typeface="+mn-lt"/>
                <a:ea typeface="+mn-ea"/>
                <a:cs typeface="+mn-cs"/>
              </a:rPr>
              <a:t>hearts." (Acts 2:46, NIV)</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Take time today to spend a few moments with a fellow Christian,</a:t>
            </a:r>
          </a:p>
          <a:p>
            <a:r>
              <a:rPr lang="en-US" sz="1200" kern="1200" dirty="0" smtClean="0">
                <a:solidFill>
                  <a:schemeClr val="tx1"/>
                </a:solidFill>
                <a:effectLst/>
                <a:latin typeface="+mn-lt"/>
                <a:ea typeface="+mn-ea"/>
                <a:cs typeface="+mn-cs"/>
              </a:rPr>
              <a:t>encouraging and being encouraged.  Just be sure to have plenty of</a:t>
            </a:r>
          </a:p>
          <a:p>
            <a:r>
              <a:rPr lang="en-US" sz="1200" kern="1200" dirty="0" smtClean="0">
                <a:solidFill>
                  <a:schemeClr val="tx1"/>
                </a:solidFill>
                <a:effectLst/>
                <a:latin typeface="+mn-lt"/>
                <a:ea typeface="+mn-ea"/>
                <a:cs typeface="+mn-cs"/>
              </a:rPr>
              <a:t>chairs ready!</a:t>
            </a:r>
          </a:p>
          <a:p>
            <a:r>
              <a:rPr lang="en-US" sz="1200" kern="1200" dirty="0" smtClean="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CAC09B80-807A-4150-B31C-2539E1AD4D39}" type="slidenum">
              <a:rPr lang="en-US" smtClean="0"/>
              <a:t>26</a:t>
            </a:fld>
            <a:endParaRPr lang="en-US"/>
          </a:p>
        </p:txBody>
      </p:sp>
    </p:spTree>
    <p:extLst>
      <p:ext uri="{BB962C8B-B14F-4D97-AF65-F5344CB8AC3E}">
        <p14:creationId xmlns:p14="http://schemas.microsoft.com/office/powerpoint/2010/main" val="2922354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80874" y="342984"/>
            <a:ext cx="3347537" cy="1883225"/>
          </a:xfrm>
        </p:spPr>
      </p:sp>
      <p:sp>
        <p:nvSpPr>
          <p:cNvPr id="3" name="Notes Placeholder 2"/>
          <p:cNvSpPr>
            <a:spLocks noGrp="1"/>
          </p:cNvSpPr>
          <p:nvPr>
            <p:ph type="body" idx="1"/>
          </p:nvPr>
        </p:nvSpPr>
        <p:spPr>
          <a:xfrm>
            <a:off x="638059" y="2075794"/>
            <a:ext cx="5681980" cy="3696712"/>
          </a:xfrm>
        </p:spPr>
        <p:txBody>
          <a:bodyPr/>
          <a:lstStyle/>
          <a:p>
            <a:pPr defTabSz="942289"/>
            <a:r>
              <a:rPr lang="en-US" dirty="0"/>
              <a:t>RO ZAR </a:t>
            </a:r>
            <a:r>
              <a:rPr lang="en-US" dirty="0" err="1"/>
              <a:t>ia</a:t>
            </a:r>
            <a:endParaRPr lang="en-US" dirty="0"/>
          </a:p>
          <a:p>
            <a:pPr defTabSz="942289"/>
            <a:endParaRPr lang="en-US" dirty="0"/>
          </a:p>
          <a:p>
            <a:pPr defTabSz="942289"/>
            <a:r>
              <a:rPr lang="en-US" dirty="0"/>
              <a:t>Your book is titled </a:t>
            </a:r>
            <a:r>
              <a:rPr lang="en-US" dirty="0">
                <a:hlinkClick r:id="rId3"/>
              </a:rPr>
              <a:t>The Secret Thoughts of an Unlikely Convert</a:t>
            </a:r>
            <a:r>
              <a:rPr lang="en-US" dirty="0"/>
              <a:t>. Could you explain some of your "secret thoughts," and why you were an "unlikely convert"?</a:t>
            </a:r>
          </a:p>
          <a:p>
            <a:endParaRPr lang="en-US" dirty="0"/>
          </a:p>
          <a:p>
            <a:r>
              <a:rPr lang="en-US" dirty="0"/>
              <a:t>(Her book she was writing to “expose” – she was </a:t>
            </a:r>
            <a:r>
              <a:rPr lang="en-US" dirty="0" err="1"/>
              <a:t>reasearching</a:t>
            </a:r>
            <a:r>
              <a:rPr lang="en-US" dirty="0"/>
              <a:t> why the Religious right was so hateful and ignorant – why do they hate me? – hateful community /  Why would decent people use Bible in harmful way – WROTE an editorial that received attention.  /  She received a letter from Ken Smith --  Pastor of </a:t>
            </a:r>
            <a:r>
              <a:rPr lang="en-US" dirty="0" err="1"/>
              <a:t>Prespetarian</a:t>
            </a:r>
            <a:r>
              <a:rPr lang="en-US" dirty="0"/>
              <a:t> church – In Ken and Floy’s home – their hospitality was a living breathing example of the theology they were teaching!  </a:t>
            </a:r>
          </a:p>
          <a:p>
            <a:endParaRPr lang="en-US" dirty="0"/>
          </a:p>
          <a:p>
            <a:r>
              <a:rPr lang="en-US" dirty="0"/>
              <a:t>First Dinner at their house – closed with a big hug,  and an invitation for dinner next week.   They didn’t share the Gospel and they </a:t>
            </a:r>
            <a:r>
              <a:rPr lang="en-US" dirty="0" err="1"/>
              <a:t>didni’t</a:t>
            </a:r>
            <a:r>
              <a:rPr lang="en-US" dirty="0"/>
              <a:t> invite me to church.   This was so wonderful.  It showed me they didn’t see me as a project – but they saw me as a neighbor.  She didn’t visit church for 2 years.  But every week in their home. </a:t>
            </a:r>
          </a:p>
          <a:p>
            <a:endParaRPr lang="en-US" dirty="0"/>
          </a:p>
          <a:p>
            <a:r>
              <a:rPr lang="en-US" dirty="0"/>
              <a:t>She didn’t come to </a:t>
            </a:r>
            <a:r>
              <a:rPr lang="en-US" dirty="0" err="1"/>
              <a:t>fiath</a:t>
            </a:r>
            <a:r>
              <a:rPr lang="en-US" dirty="0"/>
              <a:t> because she stopped feeling like a lesbian.  She came to faith because she believed Jesus is who he says he is.   </a:t>
            </a:r>
          </a:p>
          <a:p>
            <a:endParaRPr lang="en-US" dirty="0"/>
          </a:p>
          <a:p>
            <a:r>
              <a:rPr lang="en-US" dirty="0"/>
              <a:t>Because we are neighbors we have opportunities throughout years to touch lives.    God never gets the address wrong.  </a:t>
            </a:r>
          </a:p>
          <a:p>
            <a:endParaRPr lang="en-US" dirty="0"/>
          </a:p>
          <a:p>
            <a:r>
              <a:rPr lang="en-US" dirty="0"/>
              <a:t>Why are you passionate about HOSPITALITY --  Connected to a radically CONVERTED person.  </a:t>
            </a:r>
            <a:r>
              <a:rPr lang="en-US" b="1" dirty="0"/>
              <a:t>Salvation is from GOD – but the highway was Ken and Foy’s hospitality.  </a:t>
            </a:r>
          </a:p>
          <a:p>
            <a:endParaRPr lang="en-US" dirty="0"/>
          </a:p>
          <a:p>
            <a:r>
              <a:rPr lang="en-US" dirty="0"/>
              <a:t>Practice Hospitality according to checkbook and Calendar instead by the Blood of Christ.</a:t>
            </a:r>
          </a:p>
          <a:p>
            <a:endParaRPr lang="en-US" dirty="0"/>
          </a:p>
          <a:p>
            <a:r>
              <a:rPr lang="en-US" dirty="0"/>
              <a:t>Rosaria Butterfield: I considered myself an atheist, having rejected my Catholic childhood and what I perceived to be the superstitions and illogic of the historic Christian faith. I found Christians to be difficult, sour, fearful, and intellectually unengaged people. In addition, since the age of twenty-eight, I had lived in monogamous lesbian relationships and politically supported LGBT causes. I coauthored Syracuse University's first successful domestic partnership policy while working there as a professor of English and women's studies. I was terrified to </a:t>
            </a:r>
            <a:r>
              <a:rPr lang="en-US" dirty="0" err="1"/>
              <a:t>aliate</a:t>
            </a:r>
            <a:r>
              <a:rPr lang="en-US" dirty="0"/>
              <a:t> on any level with a worldview that called me, my life, my community, my scholarly interest, and my relationship sin. Add to this that I was working on a book "exposing" the religious right from a lesbian feminist point of view. I approached the Bible with an agenda to tear it down because I firmly believed that it was threatening, dangerous, and irrational.</a:t>
            </a:r>
          </a:p>
          <a:p>
            <a:r>
              <a:rPr lang="en-US" dirty="0"/>
              <a:t>But when I came to Christ, I experienced what nineteenth-century Scottish theologian Thomas Chalmers called "the expulsive power of a new affection." At the time of my conversion, my lesbian identity and feelings did not vanish. As my union with Christ grew, the sanctification that it birthed put a wedge between my old self and my new one. In time, this contradiction exploded, and I was able to claim identity in Christ alone.</a:t>
            </a:r>
          </a:p>
          <a:p>
            <a:r>
              <a:rPr lang="en-US" dirty="0"/>
              <a:t>TT: How has your story been received by Christians?</a:t>
            </a:r>
          </a:p>
          <a:p>
            <a:r>
              <a:rPr lang="en-US" dirty="0"/>
              <a:t>RB: The protagonist of Secret Thoughts is Pastor Ken Smith, who modeled to me organic Christian hospitality and the life-sustaining action of neighboring. Christian readers have responded to Ken's example and have been encouraged by it.</a:t>
            </a:r>
          </a:p>
          <a:p>
            <a:endParaRPr lang="en-US" dirty="0"/>
          </a:p>
        </p:txBody>
      </p:sp>
      <p:sp>
        <p:nvSpPr>
          <p:cNvPr id="4" name="Slide Number Placeholder 3"/>
          <p:cNvSpPr>
            <a:spLocks noGrp="1"/>
          </p:cNvSpPr>
          <p:nvPr>
            <p:ph type="sldNum" sz="quarter" idx="10"/>
          </p:nvPr>
        </p:nvSpPr>
        <p:spPr/>
        <p:txBody>
          <a:bodyPr/>
          <a:lstStyle/>
          <a:p>
            <a:fld id="{CAC09B80-807A-4150-B31C-2539E1AD4D39}" type="slidenum">
              <a:rPr lang="en-US" smtClean="0"/>
              <a:t>3</a:t>
            </a:fld>
            <a:endParaRPr lang="en-US"/>
          </a:p>
        </p:txBody>
      </p:sp>
    </p:spTree>
    <p:extLst>
      <p:ext uri="{BB962C8B-B14F-4D97-AF65-F5344CB8AC3E}">
        <p14:creationId xmlns:p14="http://schemas.microsoft.com/office/powerpoint/2010/main" val="335013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36950" y="211138"/>
            <a:ext cx="3298825" cy="1855787"/>
          </a:xfrm>
        </p:spPr>
      </p:sp>
      <p:sp>
        <p:nvSpPr>
          <p:cNvPr id="3" name="Notes Placeholder 2"/>
          <p:cNvSpPr>
            <a:spLocks noGrp="1"/>
          </p:cNvSpPr>
          <p:nvPr>
            <p:ph type="body" idx="1"/>
          </p:nvPr>
        </p:nvSpPr>
        <p:spPr>
          <a:xfrm>
            <a:off x="746343" y="2569088"/>
            <a:ext cx="5681980" cy="3696712"/>
          </a:xfrm>
        </p:spPr>
        <p:txBody>
          <a:bodyPr/>
          <a:lstStyle/>
          <a:p>
            <a:r>
              <a:rPr lang="en-US" dirty="0"/>
              <a:t>TT: How do you respond to someone who says that one can continue to live a homosexual lifestyle and yet also be a Christian?</a:t>
            </a:r>
          </a:p>
          <a:p>
            <a:r>
              <a:rPr lang="en-US" dirty="0"/>
              <a:t>RB: </a:t>
            </a:r>
            <a:r>
              <a:rPr lang="en-US" b="1" dirty="0"/>
              <a:t>First, I always start by asking for clarification about what she means by "Christian," often requesting that she share her testimony </a:t>
            </a:r>
            <a:r>
              <a:rPr lang="en-US" dirty="0"/>
              <a:t>(and </a:t>
            </a:r>
            <a:r>
              <a:rPr lang="en-US" b="1" dirty="0"/>
              <a:t>offering to share mine as well</a:t>
            </a:r>
            <a:r>
              <a:rPr lang="en-US" dirty="0"/>
              <a:t>). She may tell me that she is a Christian because she believes in Jesus and said the sinner's prayer at a certain moment in her childhood. She also may tell me that she has a "high view" of Scripture and believes that the historic Christian church has misrepresented the issue of homosexuality. As I listen, I pray for the Lord to give me not only the words to say, but a transparent kindness that can uphold the weight of these words. I say I am glad that she believes in Jesus, but I share that the Bible calls for more than that, as even the trembling demons believe in Jesus. The Bible defines a Christian in a fuller way, including an understanding that:</a:t>
            </a:r>
          </a:p>
          <a:p>
            <a:endParaRPr lang="en-US" dirty="0"/>
          </a:p>
          <a:p>
            <a:r>
              <a:rPr lang="en-US" dirty="0"/>
              <a:t>(1) God set me apart from before the foundations of the world.</a:t>
            </a:r>
          </a:p>
          <a:p>
            <a:r>
              <a:rPr lang="en-US" dirty="0"/>
              <a:t>(2) The Holy Spirit removed my heart of stone and replaced it with a heart of flesh, leaving me with justifying faith.</a:t>
            </a:r>
          </a:p>
          <a:p>
            <a:r>
              <a:rPr lang="en-US" dirty="0"/>
              <a:t>(3) Jesus Christ infuses sanctifying grace through His hard-wrought love and blood.</a:t>
            </a:r>
          </a:p>
          <a:p>
            <a:r>
              <a:rPr lang="en-US" dirty="0"/>
              <a:t>(4) Repentance and belief go together, as both are gifts of God and fruit of Christian living. Without repentance there is no salvation.</a:t>
            </a:r>
          </a:p>
          <a:p>
            <a:r>
              <a:rPr lang="en-US" dirty="0"/>
              <a:t>Sometimes at this point in the conversation, she will ask me where she might meet this Jesus, because this is a different Jesus than the one that she knows. We open the Bible together, and I invite her to my house for dinner and church. Alternatively, if she tells me that she just interprets the Bible differently than I do, I then discuss how Jesus is inseparable from the Bible, and how the Bible is a unified revelation of God, fully true, inspired, and inerrant. At some point, if God allows, I suggest that we start reading the Bible together, reading systematically and not topically.</a:t>
            </a:r>
          </a:p>
          <a:p>
            <a:r>
              <a:rPr lang="en-US" dirty="0"/>
              <a:t>As you can see, I do not ask my questioner about why she identifies as lesbian or what this means to her, or when she first felt like a lesbian or had her first sexual experience. It is not that I don't care, </a:t>
            </a:r>
            <a:r>
              <a:rPr lang="en-US" b="1" dirty="0"/>
              <a:t>but if I start with her, I start in the wrong place. </a:t>
            </a:r>
            <a:r>
              <a:rPr lang="en-US" b="1" dirty="0"/>
              <a:t>Instead, I start with the triune God, and call out the soul-orientation of any person with whom I speak</a:t>
            </a:r>
            <a:r>
              <a:rPr lang="en-US" b="1" dirty="0" smtClean="0"/>
              <a:t>.</a:t>
            </a:r>
          </a:p>
          <a:p>
            <a:endParaRPr lang="en-US" b="1" dirty="0" smtClean="0"/>
          </a:p>
          <a:p>
            <a:r>
              <a:rPr lang="en-US" dirty="0" smtClean="0"/>
              <a:t> </a:t>
            </a:r>
            <a:r>
              <a:rPr lang="en-US" i="1" u="sng" dirty="0" smtClean="0">
                <a:hlinkClick r:id="rId3"/>
              </a:rPr>
              <a:t>The Gospel Comes with a House Key: Practicing Radically Ordinary Hospitality in Our Post-Christian World</a:t>
            </a:r>
            <a:endParaRPr lang="en-US" i="1" u="sng" dirty="0" smtClean="0"/>
          </a:p>
          <a:p>
            <a:endParaRPr lang="en-US" i="1" u="sng" dirty="0" smtClean="0"/>
          </a:p>
          <a:p>
            <a:r>
              <a:rPr lang="en-US" b="1" dirty="0" smtClean="0"/>
              <a:t>What role did hospitality play in your willingness to hear the gospel?</a:t>
            </a:r>
            <a:endParaRPr lang="en-US" dirty="0" smtClean="0"/>
          </a:p>
          <a:p>
            <a:r>
              <a:rPr lang="en-US" dirty="0" smtClean="0"/>
              <a:t>It made all the difference in the world—literally. Before I met Ken and Floy Smith, I understood the gospel as a metanarrative that depended on both ignorance and privilege. </a:t>
            </a:r>
          </a:p>
          <a:p>
            <a:endParaRPr lang="en-US" dirty="0" smtClean="0"/>
          </a:p>
          <a:p>
            <a:r>
              <a:rPr lang="en-US" dirty="0" smtClean="0"/>
              <a:t>What trips up Christians is this: too much time waging war with people and ideas on social media, and too heavy a reliance on church programs to filter strangers, weeding out the creepy ones and bringing to your table the nice and safe ones. This post-Christian world won’t stand for this. And we shouldn’t either.</a:t>
            </a:r>
          </a:p>
          <a:p>
            <a:r>
              <a:rPr lang="en-US" dirty="0" smtClean="0"/>
              <a:t>Get close enough to the stranger to put her hand into the hand of the Savior.</a:t>
            </a:r>
          </a:p>
          <a:p>
            <a:endParaRPr lang="en-US" b="1" dirty="0"/>
          </a:p>
          <a:p>
            <a:endParaRPr lang="en-US" dirty="0"/>
          </a:p>
        </p:txBody>
      </p:sp>
      <p:sp>
        <p:nvSpPr>
          <p:cNvPr id="4" name="Slide Number Placeholder 3"/>
          <p:cNvSpPr>
            <a:spLocks noGrp="1"/>
          </p:cNvSpPr>
          <p:nvPr>
            <p:ph type="sldNum" sz="quarter" idx="10"/>
          </p:nvPr>
        </p:nvSpPr>
        <p:spPr/>
        <p:txBody>
          <a:bodyPr/>
          <a:lstStyle/>
          <a:p>
            <a:fld id="{CAC09B80-807A-4150-B31C-2539E1AD4D39}" type="slidenum">
              <a:rPr lang="en-US" smtClean="0"/>
              <a:t>4</a:t>
            </a:fld>
            <a:endParaRPr lang="en-US"/>
          </a:p>
        </p:txBody>
      </p:sp>
    </p:spTree>
    <p:extLst>
      <p:ext uri="{BB962C8B-B14F-4D97-AF65-F5344CB8AC3E}">
        <p14:creationId xmlns:p14="http://schemas.microsoft.com/office/powerpoint/2010/main" val="116528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philoxenia</a:t>
            </a:r>
            <a:r>
              <a:rPr lang="en-US" dirty="0" smtClean="0"/>
              <a:t>,  fil-ox-</a:t>
            </a:r>
            <a:r>
              <a:rPr lang="en-US" dirty="0" err="1" smtClean="0"/>
              <a:t>en</a:t>
            </a:r>
            <a:r>
              <a:rPr lang="en-US" dirty="0" smtClean="0"/>
              <a:t>-</a:t>
            </a:r>
            <a:r>
              <a:rPr lang="en-US" dirty="0" err="1" smtClean="0"/>
              <a:t>ee</a:t>
            </a:r>
            <a:r>
              <a:rPr lang="en-US" dirty="0" smtClean="0"/>
              <a:t>'-ah </a:t>
            </a:r>
          </a:p>
          <a:p>
            <a:r>
              <a:rPr lang="en-US" dirty="0" smtClean="0"/>
              <a:t>Search for 5381 in KJV</a:t>
            </a:r>
          </a:p>
          <a:p>
            <a:r>
              <a:rPr lang="en-US" dirty="0" smtClean="0"/>
              <a:t> </a:t>
            </a:r>
          </a:p>
          <a:p>
            <a:r>
              <a:rPr lang="en-US" dirty="0" smtClean="0"/>
              <a:t> </a:t>
            </a:r>
          </a:p>
          <a:p>
            <a:r>
              <a:rPr lang="en-US" dirty="0" smtClean="0"/>
              <a:t>I. from 5382; hospitableness:--entertain stranger, hospitality. </a:t>
            </a:r>
          </a:p>
          <a:p>
            <a:endParaRPr lang="en-US" dirty="0" smtClean="0"/>
          </a:p>
          <a:p>
            <a:r>
              <a:rPr lang="en-US" dirty="0" smtClean="0"/>
              <a:t> </a:t>
            </a:r>
            <a:r>
              <a:rPr lang="en-US" dirty="0" err="1" smtClean="0"/>
              <a:t>Heb</a:t>
            </a:r>
            <a:r>
              <a:rPr lang="en-US" dirty="0" smtClean="0"/>
              <a:t> 13:2 Be &lt;</a:t>
            </a:r>
            <a:r>
              <a:rPr lang="en-US" dirty="0" err="1" smtClean="0"/>
              <a:t>epilanthanomai</a:t>
            </a:r>
            <a:r>
              <a:rPr lang="en-US" dirty="0" smtClean="0"/>
              <a:t>&gt; not &lt;me&gt; forgetful &lt;</a:t>
            </a:r>
            <a:r>
              <a:rPr lang="en-US" dirty="0" err="1" smtClean="0"/>
              <a:t>epilanthanomai</a:t>
            </a:r>
            <a:r>
              <a:rPr lang="en-US" dirty="0" smtClean="0"/>
              <a:t>&gt; to entertain strangers &lt;</a:t>
            </a:r>
            <a:r>
              <a:rPr lang="en-US" dirty="0" err="1" smtClean="0"/>
              <a:t>philoxenia</a:t>
            </a:r>
            <a:r>
              <a:rPr lang="en-US" dirty="0" smtClean="0"/>
              <a:t>&gt;: for &lt;gar&gt; thereby &lt;</a:t>
            </a:r>
            <a:r>
              <a:rPr lang="en-US" dirty="0" err="1" smtClean="0"/>
              <a:t>dia</a:t>
            </a:r>
            <a:r>
              <a:rPr lang="en-US" dirty="0" smtClean="0"/>
              <a:t>&gt; &lt;</a:t>
            </a:r>
            <a:r>
              <a:rPr lang="en-US" dirty="0" err="1" smtClean="0"/>
              <a:t>taute</a:t>
            </a:r>
            <a:r>
              <a:rPr lang="en-US" dirty="0" smtClean="0"/>
              <a:t>&gt; some &lt;tis&gt; have entertained &lt;</a:t>
            </a:r>
            <a:r>
              <a:rPr lang="en-US" dirty="0" err="1" smtClean="0"/>
              <a:t>xenizo</a:t>
            </a:r>
            <a:r>
              <a:rPr lang="en-US" dirty="0" smtClean="0"/>
              <a:t>&gt; angels &lt;</a:t>
            </a:r>
            <a:r>
              <a:rPr lang="en-US" dirty="0" err="1" smtClean="0"/>
              <a:t>aggelos</a:t>
            </a:r>
            <a:r>
              <a:rPr lang="en-US" dirty="0" smtClean="0"/>
              <a:t>&gt; unawares &lt;</a:t>
            </a:r>
            <a:r>
              <a:rPr lang="en-US" dirty="0" err="1" smtClean="0"/>
              <a:t>lanthano</a:t>
            </a:r>
            <a:r>
              <a:rPr lang="en-US" dirty="0" smtClean="0"/>
              <a:t>&gt;.</a:t>
            </a:r>
          </a:p>
          <a:p>
            <a:endParaRPr lang="en-US" dirty="0" smtClean="0"/>
          </a:p>
          <a:p>
            <a:r>
              <a:rPr lang="en-US" dirty="0" smtClean="0"/>
              <a:t> Ro 12:13 Distributing to the necessity of saints; given to hospitality.</a:t>
            </a:r>
          </a:p>
          <a:p>
            <a:r>
              <a:rPr lang="en-US" dirty="0" smtClean="0"/>
              <a:t> 1Ti 3:2 A bishop then must be blameless, the husband of one wife, vigilant, sober, of good </a:t>
            </a:r>
            <a:r>
              <a:rPr lang="en-US" dirty="0" err="1" smtClean="0"/>
              <a:t>behaviour</a:t>
            </a:r>
            <a:r>
              <a:rPr lang="en-US" dirty="0" smtClean="0"/>
              <a:t>, given to hospitality, apt to teach; {of good...: or, modest} </a:t>
            </a:r>
          </a:p>
          <a:p>
            <a:r>
              <a:rPr lang="en-US" dirty="0" smtClean="0"/>
              <a:t> Tit 1:8 But a lover of hospitality, a lover of good men, sober, just, holy, temperate; {men: or, things} </a:t>
            </a:r>
          </a:p>
          <a:p>
            <a:r>
              <a:rPr lang="en-US" dirty="0" smtClean="0"/>
              <a:t> 1Pe 4:9 Use hospitality one to another without grudging.</a:t>
            </a:r>
          </a:p>
          <a:p>
            <a:endParaRPr lang="en-US" dirty="0" smtClean="0"/>
          </a:p>
          <a:p>
            <a:r>
              <a:rPr lang="en-US" dirty="0" smtClean="0"/>
              <a:t>Some translate</a:t>
            </a:r>
            <a:r>
              <a:rPr lang="en-US" baseline="0" dirty="0" smtClean="0"/>
              <a:t> this word – (</a:t>
            </a:r>
            <a:r>
              <a:rPr lang="en-US" dirty="0"/>
              <a:t>The Greek word </a:t>
            </a:r>
            <a:r>
              <a:rPr lang="en-US" dirty="0" err="1">
                <a:hlinkClick r:id="rId3"/>
              </a:rPr>
              <a:t>Philoxenia</a:t>
            </a:r>
            <a:r>
              <a:rPr lang="en-US" dirty="0"/>
              <a:t>, literally translated) as a “friend to a stranger”, is widely perceived to be synonymous to hospitality.</a:t>
            </a:r>
            <a:endParaRPr lang="en-US" dirty="0" smtClean="0"/>
          </a:p>
          <a:p>
            <a:endParaRPr lang="en-US" dirty="0" smtClean="0"/>
          </a:p>
          <a:p>
            <a:r>
              <a:rPr lang="en-US" dirty="0" smtClean="0"/>
              <a:t>II. </a:t>
            </a:r>
            <a:r>
              <a:rPr lang="en-US" dirty="0" err="1" smtClean="0"/>
              <a:t>philoxenos</a:t>
            </a:r>
            <a:r>
              <a:rPr lang="en-US" dirty="0" smtClean="0"/>
              <a:t>,  fil-ox'-</a:t>
            </a:r>
            <a:r>
              <a:rPr lang="en-US" dirty="0" err="1" smtClean="0"/>
              <a:t>en</a:t>
            </a:r>
            <a:r>
              <a:rPr lang="en-US" dirty="0" smtClean="0"/>
              <a:t>-</a:t>
            </a:r>
            <a:r>
              <a:rPr lang="en-US" dirty="0" err="1" smtClean="0"/>
              <a:t>os</a:t>
            </a:r>
            <a:r>
              <a:rPr lang="en-US" dirty="0" smtClean="0"/>
              <a:t> </a:t>
            </a:r>
          </a:p>
          <a:p>
            <a:r>
              <a:rPr lang="en-US" dirty="0" smtClean="0"/>
              <a:t>Search for 5382 in KJV</a:t>
            </a:r>
          </a:p>
          <a:p>
            <a:r>
              <a:rPr lang="en-US" dirty="0" smtClean="0"/>
              <a:t> </a:t>
            </a:r>
          </a:p>
          <a:p>
            <a:r>
              <a:rPr lang="en-US" dirty="0" smtClean="0"/>
              <a:t> </a:t>
            </a:r>
          </a:p>
          <a:p>
            <a:r>
              <a:rPr lang="en-US" dirty="0" smtClean="0"/>
              <a:t>from 5384 and 3581; fond of guests, i.e. hospitable:--given to (lover of, use) hospitality. </a:t>
            </a:r>
            <a:endParaRPr lang="en-US" dirty="0"/>
          </a:p>
        </p:txBody>
      </p:sp>
      <p:sp>
        <p:nvSpPr>
          <p:cNvPr id="4" name="Slide Number Placeholder 3"/>
          <p:cNvSpPr>
            <a:spLocks noGrp="1"/>
          </p:cNvSpPr>
          <p:nvPr>
            <p:ph type="sldNum" sz="quarter" idx="10"/>
          </p:nvPr>
        </p:nvSpPr>
        <p:spPr/>
        <p:txBody>
          <a:bodyPr/>
          <a:lstStyle/>
          <a:p>
            <a:fld id="{CAC09B80-807A-4150-B31C-2539E1AD4D39}" type="slidenum">
              <a:rPr lang="en-US" smtClean="0"/>
              <a:t>5</a:t>
            </a:fld>
            <a:endParaRPr lang="en-US"/>
          </a:p>
        </p:txBody>
      </p:sp>
    </p:spTree>
    <p:extLst>
      <p:ext uri="{BB962C8B-B14F-4D97-AF65-F5344CB8AC3E}">
        <p14:creationId xmlns:p14="http://schemas.microsoft.com/office/powerpoint/2010/main" val="1599184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1088" y="234950"/>
            <a:ext cx="3119437" cy="1754188"/>
          </a:xfrm>
        </p:spPr>
      </p:sp>
      <p:sp>
        <p:nvSpPr>
          <p:cNvPr id="3" name="Notes Placeholder 2"/>
          <p:cNvSpPr>
            <a:spLocks noGrp="1"/>
          </p:cNvSpPr>
          <p:nvPr>
            <p:ph type="body" idx="1"/>
          </p:nvPr>
        </p:nvSpPr>
        <p:spPr>
          <a:xfrm>
            <a:off x="601963" y="1738909"/>
            <a:ext cx="6219941" cy="3807648"/>
          </a:xfrm>
        </p:spPr>
        <p:txBody>
          <a:bodyPr/>
          <a:lstStyle/>
          <a:p>
            <a:pPr marL="235572" indent="-235572">
              <a:buAutoNum type="arabicPeriod"/>
            </a:pPr>
            <a:r>
              <a:rPr lang="en-US" dirty="0" smtClean="0"/>
              <a:t>Moral </a:t>
            </a:r>
            <a:r>
              <a:rPr lang="en-US" dirty="0" err="1" smtClean="0"/>
              <a:t>Dirctions</a:t>
            </a:r>
            <a:r>
              <a:rPr lang="en-US" baseline="0" dirty="0" smtClean="0"/>
              <a:t> /  Relational Guidelines</a:t>
            </a:r>
          </a:p>
          <a:p>
            <a:pPr marL="706717" lvl="1" indent="-235572">
              <a:buAutoNum type="arabicPeriod"/>
            </a:pPr>
            <a:r>
              <a:rPr lang="en-US" baseline="0" dirty="0" smtClean="0"/>
              <a:t>Brotherly LOVE – How do you love the church</a:t>
            </a:r>
          </a:p>
          <a:p>
            <a:pPr marL="706717" lvl="1" indent="-235572">
              <a:buAutoNum type="arabicPeriod"/>
            </a:pPr>
            <a:r>
              <a:rPr lang="en-US" b="1" baseline="0" dirty="0" smtClean="0"/>
              <a:t>HOSPITALITY -  HOW do YOU LOVE STRANGERS?</a:t>
            </a:r>
          </a:p>
          <a:p>
            <a:pPr marL="1177862" lvl="2" indent="-235572">
              <a:buAutoNum type="arabicPeriod"/>
            </a:pPr>
            <a:r>
              <a:rPr lang="en-US" baseline="0" dirty="0" smtClean="0"/>
              <a:t>“Forgetful” – Lose out of MIND!   Have you lost it?  It can be found</a:t>
            </a:r>
          </a:p>
          <a:p>
            <a:pPr marL="1177862" lvl="2" indent="-235572">
              <a:buAutoNum type="arabicPeriod"/>
            </a:pPr>
            <a:r>
              <a:rPr lang="en-US" baseline="0" dirty="0" smtClean="0"/>
              <a:t>LOVE STRANGERS – doesn’t demand the house –</a:t>
            </a:r>
          </a:p>
          <a:p>
            <a:pPr marL="1177862" lvl="2" indent="-235572">
              <a:buAutoNum type="arabicPeriod"/>
            </a:pPr>
            <a:r>
              <a:rPr lang="en-US" baseline="0" dirty="0" smtClean="0"/>
              <a:t>God Drops an Easter Egg – Hey more good than you can know may be happening</a:t>
            </a:r>
          </a:p>
          <a:p>
            <a:pPr marL="1177862" lvl="2" indent="-235572">
              <a:buAutoNum type="arabicPeriod"/>
            </a:pPr>
            <a:endParaRPr lang="en-US" baseline="0" dirty="0" smtClean="0"/>
          </a:p>
          <a:p>
            <a:pPr marL="706717" lvl="1" indent="-235572">
              <a:buAutoNum type="arabicPeriod"/>
            </a:pPr>
            <a:r>
              <a:rPr lang="en-US" baseline="0" dirty="0" smtClean="0"/>
              <a:t>Prisoners – maybe elaborating on HOSPITALITY</a:t>
            </a:r>
          </a:p>
          <a:p>
            <a:pPr marL="706717" lvl="1" indent="-235572">
              <a:buAutoNum type="arabicPeriod"/>
            </a:pPr>
            <a:r>
              <a:rPr lang="en-US" baseline="0" dirty="0" smtClean="0"/>
              <a:t>SPOUSES – </a:t>
            </a:r>
          </a:p>
          <a:p>
            <a:pPr marL="706717" lvl="1" indent="-235572">
              <a:buAutoNum type="arabicPeriod"/>
            </a:pPr>
            <a:r>
              <a:rPr lang="en-US" baseline="0" dirty="0" smtClean="0"/>
              <a:t>ATTITUDE and CONDUCT -- COVENTOUSNESS</a:t>
            </a:r>
          </a:p>
          <a:p>
            <a:endParaRPr lang="en-US" dirty="0" smtClean="0"/>
          </a:p>
          <a:p>
            <a:endParaRPr lang="en-US" dirty="0" smtClean="0"/>
          </a:p>
          <a:p>
            <a:r>
              <a:rPr lang="en-US" dirty="0" err="1" smtClean="0"/>
              <a:t>philoxenia</a:t>
            </a:r>
            <a:r>
              <a:rPr lang="en-US" dirty="0" smtClean="0"/>
              <a:t>,  fil-ox-</a:t>
            </a:r>
            <a:r>
              <a:rPr lang="en-US" dirty="0" err="1" smtClean="0"/>
              <a:t>en</a:t>
            </a:r>
            <a:r>
              <a:rPr lang="en-US" dirty="0" smtClean="0"/>
              <a:t>-</a:t>
            </a:r>
            <a:r>
              <a:rPr lang="en-US" dirty="0" err="1" smtClean="0"/>
              <a:t>ee</a:t>
            </a:r>
            <a:r>
              <a:rPr lang="en-US" dirty="0" smtClean="0"/>
              <a:t>'-ah </a:t>
            </a:r>
          </a:p>
          <a:p>
            <a:r>
              <a:rPr lang="en-US" dirty="0" smtClean="0"/>
              <a:t>Search for 5381 in KJV</a:t>
            </a:r>
          </a:p>
          <a:p>
            <a:r>
              <a:rPr lang="en-US" dirty="0" smtClean="0"/>
              <a:t> </a:t>
            </a:r>
          </a:p>
          <a:p>
            <a:r>
              <a:rPr lang="en-US" dirty="0" err="1" smtClean="0"/>
              <a:t>Heb</a:t>
            </a:r>
            <a:r>
              <a:rPr lang="en-US" dirty="0" smtClean="0"/>
              <a:t> 13</a:t>
            </a:r>
            <a:r>
              <a:rPr lang="en-US" baseline="0" dirty="0" smtClean="0"/>
              <a:t> --  LOVE FOR STRANGERS – what would you do if you were KNEW the LORD was your HELPER?  NO FEAR -- </a:t>
            </a:r>
            <a:r>
              <a:rPr lang="en-US" dirty="0" smtClean="0"/>
              <a:t> </a:t>
            </a:r>
          </a:p>
          <a:p>
            <a:endParaRPr lang="en-US" dirty="0" smtClean="0"/>
          </a:p>
          <a:p>
            <a:r>
              <a:rPr lang="en-US" dirty="0" smtClean="0"/>
              <a:t>I. from 5382; hospitableness:--entertain stranger, hospitality. </a:t>
            </a:r>
          </a:p>
          <a:p>
            <a:endParaRPr lang="en-US" dirty="0" smtClean="0"/>
          </a:p>
          <a:p>
            <a:r>
              <a:rPr lang="en-US" dirty="0" smtClean="0"/>
              <a:t> </a:t>
            </a:r>
            <a:r>
              <a:rPr lang="en-US" dirty="0" err="1" smtClean="0"/>
              <a:t>Heb</a:t>
            </a:r>
            <a:r>
              <a:rPr lang="en-US" dirty="0" smtClean="0"/>
              <a:t> 13:2 Be &lt;</a:t>
            </a:r>
            <a:r>
              <a:rPr lang="en-US" dirty="0" err="1" smtClean="0"/>
              <a:t>epilanthanomai</a:t>
            </a:r>
            <a:r>
              <a:rPr lang="en-US" dirty="0" smtClean="0"/>
              <a:t>&gt; not &lt;me&gt; forgetful &lt;</a:t>
            </a:r>
            <a:r>
              <a:rPr lang="en-US" dirty="0" err="1" smtClean="0"/>
              <a:t>epilanthanomai</a:t>
            </a:r>
            <a:r>
              <a:rPr lang="en-US" dirty="0" smtClean="0"/>
              <a:t>&gt; to entertain strangers &lt;</a:t>
            </a:r>
            <a:r>
              <a:rPr lang="en-US" dirty="0" err="1" smtClean="0"/>
              <a:t>philoxenia</a:t>
            </a:r>
            <a:r>
              <a:rPr lang="en-US" dirty="0" smtClean="0"/>
              <a:t>&gt;: for &lt;gar&gt; thereby &lt;</a:t>
            </a:r>
            <a:r>
              <a:rPr lang="en-US" dirty="0" err="1" smtClean="0"/>
              <a:t>dia</a:t>
            </a:r>
            <a:r>
              <a:rPr lang="en-US" dirty="0" smtClean="0"/>
              <a:t>&gt; &lt;</a:t>
            </a:r>
            <a:r>
              <a:rPr lang="en-US" dirty="0" err="1" smtClean="0"/>
              <a:t>taute</a:t>
            </a:r>
            <a:r>
              <a:rPr lang="en-US" dirty="0" smtClean="0"/>
              <a:t>&gt; some &lt;tis&gt; have entertained &lt;</a:t>
            </a:r>
            <a:r>
              <a:rPr lang="en-US" dirty="0" err="1" smtClean="0"/>
              <a:t>xenizo</a:t>
            </a:r>
            <a:r>
              <a:rPr lang="en-US" dirty="0" smtClean="0"/>
              <a:t>&gt; angels &lt;</a:t>
            </a:r>
            <a:r>
              <a:rPr lang="en-US" dirty="0" err="1" smtClean="0"/>
              <a:t>aggelos</a:t>
            </a:r>
            <a:r>
              <a:rPr lang="en-US" dirty="0" smtClean="0"/>
              <a:t>&gt; unawares &lt;</a:t>
            </a:r>
            <a:r>
              <a:rPr lang="en-US" dirty="0" err="1" smtClean="0"/>
              <a:t>lanthano</a:t>
            </a:r>
            <a:r>
              <a:rPr lang="en-US" dirty="0" smtClean="0"/>
              <a:t>&gt;.</a:t>
            </a:r>
          </a:p>
          <a:p>
            <a:endParaRPr lang="en-US" dirty="0" smtClean="0"/>
          </a:p>
          <a:p>
            <a:r>
              <a:rPr lang="en-US" dirty="0" smtClean="0"/>
              <a:t> Ro 12:13 Distributing to the necessity of saints; given to hospitality.</a:t>
            </a:r>
          </a:p>
          <a:p>
            <a:r>
              <a:rPr lang="en-US" dirty="0" smtClean="0"/>
              <a:t> 1Ti 3:2 A bishop then must be blameless, the husband of one wife, vigilant, sober, of good </a:t>
            </a:r>
            <a:r>
              <a:rPr lang="en-US" dirty="0" err="1" smtClean="0"/>
              <a:t>behaviour</a:t>
            </a:r>
            <a:r>
              <a:rPr lang="en-US" dirty="0" smtClean="0"/>
              <a:t>, given to hospitality, apt to teach; {of good...: or, modest} </a:t>
            </a:r>
          </a:p>
          <a:p>
            <a:r>
              <a:rPr lang="en-US" dirty="0" smtClean="0"/>
              <a:t> Tit 1:8 But a lover of hospitality, a lover of good men, sober, just, holy, temperate; {men: or, things} </a:t>
            </a:r>
          </a:p>
          <a:p>
            <a:r>
              <a:rPr lang="en-US" dirty="0" smtClean="0"/>
              <a:t> 1Pe 4:9 Use hospitality one to another without grudging.</a:t>
            </a:r>
          </a:p>
          <a:p>
            <a:endParaRPr lang="en-US" dirty="0" smtClean="0"/>
          </a:p>
          <a:p>
            <a:r>
              <a:rPr lang="en-US" dirty="0" smtClean="0"/>
              <a:t>Some translate</a:t>
            </a:r>
            <a:r>
              <a:rPr lang="en-US" baseline="0" dirty="0" smtClean="0"/>
              <a:t> this word – (</a:t>
            </a:r>
            <a:r>
              <a:rPr lang="en-US" dirty="0"/>
              <a:t>The Greek word </a:t>
            </a:r>
            <a:r>
              <a:rPr lang="en-US" dirty="0" err="1">
                <a:hlinkClick r:id="rId3"/>
              </a:rPr>
              <a:t>Philoxenia</a:t>
            </a:r>
            <a:r>
              <a:rPr lang="en-US" dirty="0"/>
              <a:t>, literally translated) as a “friend to a stranger”, is widely perceived to be synonymous to hospitality.</a:t>
            </a:r>
            <a:endParaRPr lang="en-US" dirty="0" smtClean="0"/>
          </a:p>
          <a:p>
            <a:endParaRPr lang="en-US" dirty="0" smtClean="0"/>
          </a:p>
          <a:p>
            <a:r>
              <a:rPr lang="en-US" dirty="0" smtClean="0"/>
              <a:t>II. </a:t>
            </a:r>
            <a:r>
              <a:rPr lang="en-US" dirty="0" err="1" smtClean="0"/>
              <a:t>philoxenos</a:t>
            </a:r>
            <a:r>
              <a:rPr lang="en-US" dirty="0" smtClean="0"/>
              <a:t>,  fil-ox'-</a:t>
            </a:r>
            <a:r>
              <a:rPr lang="en-US" dirty="0" err="1" smtClean="0"/>
              <a:t>en</a:t>
            </a:r>
            <a:r>
              <a:rPr lang="en-US" dirty="0" smtClean="0"/>
              <a:t>-</a:t>
            </a:r>
            <a:r>
              <a:rPr lang="en-US" dirty="0" err="1" smtClean="0"/>
              <a:t>os</a:t>
            </a:r>
            <a:r>
              <a:rPr lang="en-US" dirty="0" smtClean="0"/>
              <a:t> </a:t>
            </a:r>
          </a:p>
          <a:p>
            <a:r>
              <a:rPr lang="en-US" dirty="0" smtClean="0"/>
              <a:t>Search for 5382 in KJV</a:t>
            </a:r>
          </a:p>
          <a:p>
            <a:r>
              <a:rPr lang="en-US" dirty="0" smtClean="0"/>
              <a:t> </a:t>
            </a:r>
          </a:p>
          <a:p>
            <a:r>
              <a:rPr lang="en-US" dirty="0" smtClean="0"/>
              <a:t> </a:t>
            </a:r>
          </a:p>
          <a:p>
            <a:r>
              <a:rPr lang="en-US" dirty="0" smtClean="0"/>
              <a:t>from 5384 and 3581; fond of guests, i.e. hospitable:--given to (lover of, use) hospitality. </a:t>
            </a:r>
            <a:endParaRPr lang="en-US" dirty="0"/>
          </a:p>
        </p:txBody>
      </p:sp>
      <p:sp>
        <p:nvSpPr>
          <p:cNvPr id="4" name="Slide Number Placeholder 3"/>
          <p:cNvSpPr>
            <a:spLocks noGrp="1"/>
          </p:cNvSpPr>
          <p:nvPr>
            <p:ph type="sldNum" sz="quarter" idx="10"/>
          </p:nvPr>
        </p:nvSpPr>
        <p:spPr/>
        <p:txBody>
          <a:bodyPr/>
          <a:lstStyle/>
          <a:p>
            <a:fld id="{CAC09B80-807A-4150-B31C-2539E1AD4D39}" type="slidenum">
              <a:rPr lang="en-US" smtClean="0"/>
              <a:t>6</a:t>
            </a:fld>
            <a:endParaRPr lang="en-US"/>
          </a:p>
        </p:txBody>
      </p:sp>
    </p:spTree>
    <p:extLst>
      <p:ext uri="{BB962C8B-B14F-4D97-AF65-F5344CB8AC3E}">
        <p14:creationId xmlns:p14="http://schemas.microsoft.com/office/powerpoint/2010/main" val="2513882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a:t>
            </a:r>
          </a:p>
          <a:p>
            <a:r>
              <a:rPr lang="en-US" dirty="0"/>
              <a:t>Stories Move Us!  </a:t>
            </a:r>
          </a:p>
          <a:p>
            <a:r>
              <a:rPr lang="en-US" dirty="0"/>
              <a:t>	I often say Facts are for the mind and Stories are for the Heart – they connect us.  We tend to envision ourselves there – highly effective in connecting, making the bland material captivating – stories add color and depth. </a:t>
            </a:r>
          </a:p>
          <a:p>
            <a:r>
              <a:rPr lang="en-US" dirty="0"/>
              <a:t>		Stories can shift </a:t>
            </a:r>
            <a:r>
              <a:rPr lang="en-US" dirty="0" err="1"/>
              <a:t>perpective</a:t>
            </a:r>
            <a:r>
              <a:rPr lang="en-US" dirty="0"/>
              <a:t> </a:t>
            </a:r>
          </a:p>
          <a:p>
            <a:r>
              <a:rPr lang="en-US" dirty="0"/>
              <a:t>	Imagine a child saying – Give me bedtime facts and figure /  No they ask for bedtime stories.  </a:t>
            </a:r>
          </a:p>
          <a:p>
            <a:r>
              <a:rPr lang="en-US" dirty="0"/>
              <a:t>	When Tracie and I started dating we would drive around or walk around and ask each other questions that would be answered with a story --  not, do you have parents – what are they like.  </a:t>
            </a:r>
          </a:p>
          <a:p>
            <a:pPr fontAlgn="base"/>
            <a:endParaRPr lang="en-US" dirty="0"/>
          </a:p>
          <a:p>
            <a:pPr fontAlgn="base"/>
            <a:endParaRPr lang="en-US" dirty="0"/>
          </a:p>
          <a:p>
            <a:pPr fontAlgn="base"/>
            <a:r>
              <a:rPr lang="en-US" dirty="0"/>
              <a:t>1,  You walk into the room; slightly nervous, uncertain. The faces looking back at you are unfamiliar - not hostile, but not friendly either. Serious. "How was your journey?" asks one of them, and you tell them, explaining how you'd detoured to avoid an accident. Everyone nods. It's a blackspot. And so, over a story, you start to communicate.</a:t>
            </a:r>
          </a:p>
          <a:p>
            <a:pPr fontAlgn="base"/>
            <a:endParaRPr lang="en-US" dirty="0"/>
          </a:p>
          <a:p>
            <a:pPr fontAlgn="base"/>
            <a:r>
              <a:rPr lang="en-US" dirty="0"/>
              <a:t>Stories sit at the heart of communication and at the heart of learning. We use them to establish commonality, to build common frames of reference, to convey both easy and difficult messages and to share ideas. They are really the smallest unit of coherent information and the widest spread of knowledge. Stories are both powerful and elusive. We can all create and share them, but they don't all make sense.   They are like a Trojan Horse, stories cause </a:t>
            </a:r>
            <a:r>
              <a:rPr lang="en-US" dirty="0" err="1"/>
              <a:t>peope</a:t>
            </a:r>
            <a:r>
              <a:rPr lang="en-US" dirty="0"/>
              <a:t> to let their </a:t>
            </a:r>
            <a:r>
              <a:rPr lang="en-US" dirty="0" err="1"/>
              <a:t>gurd</a:t>
            </a:r>
            <a:r>
              <a:rPr lang="en-US" dirty="0"/>
              <a:t> down.  This is a story about how we learn.</a:t>
            </a:r>
          </a:p>
          <a:p>
            <a:endParaRPr lang="en-US" dirty="0" smtClean="0"/>
          </a:p>
          <a:p>
            <a:endParaRPr lang="en-US" dirty="0" smtClean="0"/>
          </a:p>
          <a:p>
            <a:r>
              <a:rPr lang="en-US" dirty="0" smtClean="0"/>
              <a:t>2. </a:t>
            </a:r>
            <a:r>
              <a:rPr lang="en-US" dirty="0"/>
              <a:t>Stories give access to new thoughts and additional feelings.  Stories can be powerful – I grew up singing “Tell me the story of Jesus, write on my heart every word.”  </a:t>
            </a:r>
          </a:p>
          <a:p>
            <a:r>
              <a:rPr lang="en-US" dirty="0"/>
              <a:t>Stories are </a:t>
            </a:r>
            <a:r>
              <a:rPr lang="en-US" dirty="0" err="1"/>
              <a:t>plyable</a:t>
            </a:r>
            <a:r>
              <a:rPr lang="en-US" dirty="0"/>
              <a:t> – they aren’t locked in to one stiff mold but bend, weave and wind into every family, </a:t>
            </a:r>
            <a:r>
              <a:rPr lang="en-US" dirty="0" err="1"/>
              <a:t>culuture</a:t>
            </a:r>
            <a:r>
              <a:rPr lang="en-US" dirty="0"/>
              <a:t>, and person. </a:t>
            </a:r>
          </a:p>
          <a:p>
            <a:r>
              <a:rPr lang="en-US" dirty="0"/>
              <a:t>Once upon a time   or   It was a dark and stormy night</a:t>
            </a:r>
          </a:p>
          <a:p>
            <a:endParaRPr lang="en-US" dirty="0" smtClean="0"/>
          </a:p>
          <a:p>
            <a:endParaRPr lang="en-US" dirty="0" smtClean="0"/>
          </a:p>
          <a:p>
            <a:r>
              <a:rPr lang="en-US" dirty="0" smtClean="0"/>
              <a:t>3.  TRACIE</a:t>
            </a:r>
            <a:r>
              <a:rPr lang="en-US" baseline="0" dirty="0" smtClean="0"/>
              <a:t> and I – sat around this campus – rode down the highway – just talking – telling stories – to get to know each other.  </a:t>
            </a:r>
            <a:endParaRPr lang="en-US" dirty="0"/>
          </a:p>
        </p:txBody>
      </p:sp>
      <p:sp>
        <p:nvSpPr>
          <p:cNvPr id="4" name="Slide Number Placeholder 3"/>
          <p:cNvSpPr>
            <a:spLocks noGrp="1"/>
          </p:cNvSpPr>
          <p:nvPr>
            <p:ph type="sldNum" sz="quarter" idx="10"/>
          </p:nvPr>
        </p:nvSpPr>
        <p:spPr/>
        <p:txBody>
          <a:bodyPr/>
          <a:lstStyle/>
          <a:p>
            <a:fld id="{ED9A30AB-7C03-4449-BF62-96B23395E329}" type="slidenum">
              <a:rPr lang="en-US" smtClean="0"/>
              <a:t>7</a:t>
            </a:fld>
            <a:endParaRPr lang="en-US"/>
          </a:p>
        </p:txBody>
      </p:sp>
    </p:spTree>
    <p:extLst>
      <p:ext uri="{BB962C8B-B14F-4D97-AF65-F5344CB8AC3E}">
        <p14:creationId xmlns:p14="http://schemas.microsoft.com/office/powerpoint/2010/main" val="294725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1038" y="0"/>
            <a:ext cx="3289300" cy="1851025"/>
          </a:xfrm>
        </p:spPr>
      </p:sp>
      <p:sp>
        <p:nvSpPr>
          <p:cNvPr id="3" name="Notes Placeholder 2"/>
          <p:cNvSpPr>
            <a:spLocks noGrp="1"/>
          </p:cNvSpPr>
          <p:nvPr>
            <p:ph type="body" idx="1"/>
          </p:nvPr>
        </p:nvSpPr>
        <p:spPr>
          <a:xfrm>
            <a:off x="637401" y="1851741"/>
            <a:ext cx="5681980" cy="501358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Novelist and </a:t>
            </a:r>
            <a:r>
              <a:rPr lang="en-US" dirty="0" smtClean="0"/>
              <a:t>Storyteller      (</a:t>
            </a:r>
            <a:r>
              <a:rPr lang="en-US" dirty="0" err="1" smtClean="0"/>
              <a:t>shh</a:t>
            </a:r>
            <a:r>
              <a:rPr lang="en-US" dirty="0" smtClean="0"/>
              <a:t>)</a:t>
            </a:r>
            <a:r>
              <a:rPr lang="en-US" sz="1200" b="0" kern="1200" dirty="0" err="1" smtClean="0">
                <a:solidFill>
                  <a:schemeClr val="tx1"/>
                </a:solidFill>
                <a:effectLst/>
                <a:latin typeface="+mn-lt"/>
                <a:ea typeface="+mn-ea"/>
                <a:cs typeface="+mn-cs"/>
              </a:rPr>
              <a:t>Chim</a:t>
            </a:r>
            <a:r>
              <a:rPr lang="en-US" sz="1200" b="0" kern="1200" dirty="0" smtClean="0">
                <a:solidFill>
                  <a:schemeClr val="tx1"/>
                </a:solidFill>
                <a:effectLst/>
                <a:latin typeface="+mn-lt"/>
                <a:ea typeface="+mn-ea"/>
                <a:cs typeface="+mn-cs"/>
              </a:rPr>
              <a:t>-</a:t>
            </a:r>
            <a:r>
              <a:rPr lang="en-US" sz="1200" b="0" kern="1200" dirty="0" err="1" smtClean="0">
                <a:solidFill>
                  <a:schemeClr val="tx1"/>
                </a:solidFill>
                <a:effectLst/>
                <a:latin typeface="+mn-lt"/>
                <a:ea typeface="+mn-ea"/>
                <a:cs typeface="+mn-cs"/>
              </a:rPr>
              <a:t>muh</a:t>
            </a:r>
            <a:r>
              <a:rPr lang="en-US" sz="1200" b="0" kern="1200" dirty="0" smtClean="0">
                <a:solidFill>
                  <a:schemeClr val="tx1"/>
                </a:solidFill>
                <a:effectLst/>
                <a:latin typeface="+mn-lt"/>
                <a:ea typeface="+mn-ea"/>
                <a:cs typeface="+mn-cs"/>
              </a:rPr>
              <a:t>-MAHN-duh   </a:t>
            </a:r>
            <a:r>
              <a:rPr lang="en-US" sz="1200" b="0" kern="1200" dirty="0" err="1" smtClean="0">
                <a:solidFill>
                  <a:schemeClr val="tx1"/>
                </a:solidFill>
                <a:effectLst/>
                <a:latin typeface="+mn-lt"/>
                <a:ea typeface="+mn-ea"/>
                <a:cs typeface="+mn-cs"/>
              </a:rPr>
              <a:t>enGOOzie</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 ah-DEECH-</a:t>
            </a:r>
            <a:r>
              <a:rPr lang="en-US" sz="1200" b="0" kern="1200" dirty="0" err="1" smtClean="0">
                <a:solidFill>
                  <a:schemeClr val="tx1"/>
                </a:solidFill>
                <a:effectLst/>
                <a:latin typeface="+mn-lt"/>
                <a:ea typeface="+mn-ea"/>
                <a:cs typeface="+mn-cs"/>
              </a:rPr>
              <a:t>ee</a:t>
            </a:r>
            <a:r>
              <a:rPr lang="en-US" sz="1200" b="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endParaRPr lang="en-US" dirty="0"/>
          </a:p>
          <a:p>
            <a:r>
              <a:rPr lang="en-US" dirty="0"/>
              <a:t>Novelist </a:t>
            </a:r>
            <a:r>
              <a:rPr lang="en-US" dirty="0" err="1"/>
              <a:t>Chimamanda</a:t>
            </a:r>
            <a:r>
              <a:rPr lang="en-US" dirty="0"/>
              <a:t> </a:t>
            </a:r>
            <a:r>
              <a:rPr lang="en-US" dirty="0" err="1"/>
              <a:t>Adichie</a:t>
            </a:r>
            <a:r>
              <a:rPr lang="en-US" dirty="0"/>
              <a:t> tells the story of how she found her authentic cultural voice -- and warns that if we hear only a single story about another person or country, we risk a critical misunderstanding.</a:t>
            </a:r>
          </a:p>
          <a:p>
            <a:pPr defTabSz="942289">
              <a:defRPr/>
            </a:pPr>
            <a:endParaRPr lang="en-US" dirty="0"/>
          </a:p>
          <a:p>
            <a:pPr defTabSz="942289">
              <a:defRPr/>
            </a:pPr>
            <a:r>
              <a:rPr lang="en-US" dirty="0"/>
              <a:t>Throughout the lecture, she used personal anecdotes to illustrate the importance of sharing different stories. She briefly talked about the houseboy that was working for her family whose name is Fide and said the only thing she knew about him was how poor his family was. However, when </a:t>
            </a:r>
            <a:r>
              <a:rPr lang="en-US" dirty="0" err="1"/>
              <a:t>Adichie's</a:t>
            </a:r>
            <a:r>
              <a:rPr lang="en-US" dirty="0"/>
              <a:t> family visited Fide's village, Fide's mother showed them a basket that Fide's brother had made, making her realize that she created her opinion about Fide based on only one story of him. </a:t>
            </a:r>
            <a:r>
              <a:rPr lang="en-US" dirty="0" err="1"/>
              <a:t>Adichie</a:t>
            </a:r>
            <a:r>
              <a:rPr lang="en-US" dirty="0"/>
              <a:t> said, "It had not occurred to me that anybody in his family could actually make something. All I had heard about them was how poor they were, so that it had become impossible for me to see them as anything else but poor. Their poverty was my single story of them."</a:t>
            </a:r>
            <a:r>
              <a:rPr lang="en-US" baseline="30000" dirty="0">
                <a:hlinkClick r:id="rId3"/>
              </a:rPr>
              <a:t>[66]</a:t>
            </a:r>
            <a:r>
              <a:rPr lang="en-US" dirty="0"/>
              <a:t> She also said that when leaving Nigeria to go to </a:t>
            </a:r>
            <a:r>
              <a:rPr lang="en-US" dirty="0">
                <a:hlinkClick r:id="rId4" tooltip="Drexel University"/>
              </a:rPr>
              <a:t>Drexel University</a:t>
            </a:r>
            <a:r>
              <a:rPr lang="en-US" dirty="0"/>
              <a:t>, she encountered the effects of the under-representation of her own culture. Her American roommate was surprised that </a:t>
            </a:r>
            <a:r>
              <a:rPr lang="en-US" dirty="0" err="1"/>
              <a:t>Adichie</a:t>
            </a:r>
            <a:r>
              <a:rPr lang="en-US" dirty="0"/>
              <a:t> was fluent in English and that she did not listen to tribal music.</a:t>
            </a:r>
            <a:r>
              <a:rPr lang="en-US" baseline="30000" dirty="0">
                <a:hlinkClick r:id="rId5"/>
              </a:rPr>
              <a:t>[67]</a:t>
            </a:r>
            <a:r>
              <a:rPr lang="en-US" dirty="0"/>
              <a:t> She said of this: "My roommate had a single story of Africa: a single story of catastrophe. In this single story, there was no possibility of Africans being similar to her in any way, no possibility of feelings more complex than pity, no possibility of a connection as human equals."</a:t>
            </a:r>
            <a:r>
              <a:rPr lang="en-US" baseline="30000" dirty="0">
                <a:hlinkClick r:id="rId3"/>
              </a:rPr>
              <a:t>[66]</a:t>
            </a:r>
            <a:endParaRPr lang="en-US" dirty="0"/>
          </a:p>
          <a:p>
            <a:endParaRPr lang="en-US" dirty="0" smtClean="0"/>
          </a:p>
          <a:p>
            <a:r>
              <a:rPr lang="en-US" dirty="0"/>
              <a:t>(8:54) – Show a people one thing, only one thing --- over and over again. </a:t>
            </a:r>
          </a:p>
          <a:p>
            <a:pPr lvl="0"/>
            <a:r>
              <a:rPr lang="en-US" dirty="0"/>
              <a:t>Have to talk about POWER if you talk single story – told over and over again – They learn only one thing.  </a:t>
            </a:r>
          </a:p>
          <a:p>
            <a:pPr lvl="0"/>
            <a:r>
              <a:rPr lang="en-US" dirty="0"/>
              <a:t>Igbo word – she thinks of “</a:t>
            </a:r>
            <a:r>
              <a:rPr lang="en-US" dirty="0" err="1"/>
              <a:t>nkali</a:t>
            </a:r>
            <a:r>
              <a:rPr lang="en-US" dirty="0"/>
              <a:t>”  noun translated “to be greater than another”</a:t>
            </a:r>
          </a:p>
          <a:p>
            <a:pPr lvl="1"/>
            <a:r>
              <a:rPr lang="en-US" dirty="0"/>
              <a:t>How they are told, who tells them, how often they are told</a:t>
            </a:r>
          </a:p>
          <a:p>
            <a:pPr lvl="1"/>
            <a:r>
              <a:rPr lang="en-US" dirty="0"/>
              <a:t>Palestinian poet </a:t>
            </a:r>
            <a:r>
              <a:rPr lang="en-US" dirty="0" err="1"/>
              <a:t>Mourid</a:t>
            </a:r>
            <a:r>
              <a:rPr lang="en-US" dirty="0"/>
              <a:t> </a:t>
            </a:r>
            <a:r>
              <a:rPr lang="en-US" dirty="0" err="1"/>
              <a:t>Barghouti</a:t>
            </a:r>
            <a:r>
              <a:rPr lang="en-US" dirty="0"/>
              <a:t> writes if you want to disposes a people the simplest way to do it is to tell their story and start with “secondly”.  Start with the arrows of native Indian and not the arrival of the British and you have an entirely different story.   Or start with the African failure of the failure of the African state and not the colonial creation of the African State and you have an entirely different story.   (stopped at 11:00)  </a:t>
            </a:r>
          </a:p>
          <a:p>
            <a:pPr lvl="0"/>
            <a:r>
              <a:rPr lang="en-US" dirty="0"/>
              <a:t>American Psycho – Are all young Americans serial murders?  </a:t>
            </a:r>
          </a:p>
          <a:p>
            <a:pPr lvl="1"/>
            <a:r>
              <a:rPr lang="en-US" dirty="0"/>
              <a:t>A character in a novel doesn’t represent all</a:t>
            </a:r>
          </a:p>
          <a:p>
            <a:pPr lvl="0"/>
            <a:r>
              <a:rPr lang="en-US" dirty="0"/>
              <a:t>The negative stories are not who we are – only a part</a:t>
            </a:r>
          </a:p>
          <a:p>
            <a:pPr lvl="1"/>
            <a:r>
              <a:rPr lang="en-US" dirty="0" err="1"/>
              <a:t>Sterotypes</a:t>
            </a:r>
            <a:r>
              <a:rPr lang="en-US" dirty="0"/>
              <a:t> are not necessary not true – but they are for certain incomplete</a:t>
            </a:r>
          </a:p>
          <a:p>
            <a:r>
              <a:rPr lang="en-US" dirty="0"/>
              <a:t>Single story robs people of Dignity</a:t>
            </a:r>
          </a:p>
          <a:p>
            <a:r>
              <a:rPr lang="en-US" dirty="0" smtClean="0"/>
              <a:t>Father a professor and Mother an administrator – Their culture</a:t>
            </a:r>
            <a:r>
              <a:rPr lang="en-US" baseline="0" dirty="0" smtClean="0"/>
              <a:t> is to employee in their homes people from outer </a:t>
            </a:r>
            <a:r>
              <a:rPr lang="en-US" baseline="0" dirty="0" err="1" smtClean="0"/>
              <a:t>villiages</a:t>
            </a:r>
            <a:r>
              <a:rPr lang="en-US" baseline="0" dirty="0" smtClean="0"/>
              <a:t> where incomes are much less.  When she was 8 a new house boy.  Only thing she knew was that Fide (</a:t>
            </a:r>
            <a:r>
              <a:rPr lang="en-US" baseline="0" dirty="0" err="1" smtClean="0"/>
              <a:t>Va</a:t>
            </a:r>
            <a:r>
              <a:rPr lang="en-US" baseline="0" dirty="0" smtClean="0"/>
              <a:t> </a:t>
            </a:r>
            <a:r>
              <a:rPr lang="en-US" baseline="0" dirty="0" err="1" smtClean="0"/>
              <a:t>dee</a:t>
            </a:r>
            <a:r>
              <a:rPr lang="en-US" baseline="0" dirty="0" smtClean="0"/>
              <a:t>) was poor.   Her mother would say things like “finish you food, don’t you know people like Fide family have nothing”  So she felt enormous pity.    But one day they visited his </a:t>
            </a:r>
            <a:r>
              <a:rPr lang="en-US" baseline="0" dirty="0" err="1" smtClean="0"/>
              <a:t>villiage</a:t>
            </a:r>
            <a:r>
              <a:rPr lang="en-US" baseline="0" dirty="0" smtClean="0"/>
              <a:t> /  His mother showed up with </a:t>
            </a:r>
            <a:r>
              <a:rPr lang="en-US" baseline="0" dirty="0" err="1" smtClean="0"/>
              <a:t>beatful</a:t>
            </a:r>
            <a:r>
              <a:rPr lang="en-US" baseline="0" dirty="0" smtClean="0"/>
              <a:t> patterned baskets made of dyed Raffia (</a:t>
            </a:r>
            <a:r>
              <a:rPr lang="en-US" baseline="0" dirty="0" err="1" smtClean="0"/>
              <a:t>Raf</a:t>
            </a:r>
            <a:r>
              <a:rPr lang="en-US" baseline="0" dirty="0" smtClean="0"/>
              <a:t>(t) e (long) a (short)) that his brother had made.  I was startled.  I never imagined anyone n their family being capable of making anything.  I only thought they were poor – only way I could see them because Poverty was my single Story.  </a:t>
            </a:r>
          </a:p>
          <a:p>
            <a:endParaRPr lang="en-US" baseline="0" dirty="0" smtClean="0"/>
          </a:p>
          <a:p>
            <a:r>
              <a:rPr lang="en-US" baseline="0" dirty="0" smtClean="0"/>
              <a:t>She left </a:t>
            </a:r>
            <a:r>
              <a:rPr lang="en-US" baseline="0" dirty="0" err="1" smtClean="0"/>
              <a:t>Nigera</a:t>
            </a:r>
            <a:r>
              <a:rPr lang="en-US" baseline="0" dirty="0" smtClean="0"/>
              <a:t> at 19 to study in America – She remembered the same danger of a single story.  </a:t>
            </a:r>
          </a:p>
          <a:p>
            <a:r>
              <a:rPr lang="en-US" baseline="0" dirty="0" smtClean="0"/>
              <a:t>She moved into college.  Her roommate knowing she was from </a:t>
            </a:r>
            <a:r>
              <a:rPr lang="en-US" baseline="0" dirty="0" err="1" smtClean="0"/>
              <a:t>Nigera</a:t>
            </a:r>
            <a:r>
              <a:rPr lang="en-US" baseline="0" dirty="0" smtClean="0"/>
              <a:t> was shocked she could speak English and asked where I learned to speak so well.  She was confused when </a:t>
            </a:r>
            <a:r>
              <a:rPr lang="en-US" baseline="0" dirty="0" err="1" smtClean="0"/>
              <a:t>Chimamanda</a:t>
            </a:r>
            <a:r>
              <a:rPr lang="en-US" baseline="0" dirty="0" smtClean="0"/>
              <a:t> explained English is the official language of Nigeria.  She asked if she could listen to her tribal music.  She disappointed when she produced Mariah Carey.  She assumed she didn’t know how to use a stove.   It struck </a:t>
            </a:r>
            <a:r>
              <a:rPr lang="en-US" baseline="0" dirty="0" err="1" smtClean="0"/>
              <a:t>Chimamanda</a:t>
            </a:r>
            <a:r>
              <a:rPr lang="en-US" baseline="0" dirty="0" smtClean="0"/>
              <a:t> curiously that her roommate felt sorry for her before she </a:t>
            </a:r>
            <a:r>
              <a:rPr lang="en-US" baseline="0" dirty="0" err="1" smtClean="0"/>
              <a:t>acutualy</a:t>
            </a:r>
            <a:r>
              <a:rPr lang="en-US" baseline="0" dirty="0" smtClean="0"/>
              <a:t> knew her.  It was a Patronizing, Well meaning Pity.  She had a SINGLE STORY of Africa.  A single story of </a:t>
            </a:r>
            <a:r>
              <a:rPr lang="en-US" baseline="0" dirty="0" err="1" smtClean="0"/>
              <a:t>Catastrophy</a:t>
            </a:r>
            <a:r>
              <a:rPr lang="en-US" baseline="0" dirty="0" smtClean="0"/>
              <a:t>.  No possibility of them being similar to African.  Complex no – pity, yes.   And in America – anything that happened in Africa – they expected her to know it --- because it, for many, is one place – Africa.  </a:t>
            </a:r>
          </a:p>
          <a:p>
            <a:r>
              <a:rPr lang="en-US" baseline="0" dirty="0" smtClean="0"/>
              <a:t>Single story – Beautiful Landscapes, beautiful animals and incomprehensible people fighting </a:t>
            </a:r>
            <a:r>
              <a:rPr lang="en-US" baseline="0" dirty="0" err="1" smtClean="0"/>
              <a:t>sensless</a:t>
            </a:r>
            <a:r>
              <a:rPr lang="en-US" baseline="0" dirty="0" smtClean="0"/>
              <a:t> wars </a:t>
            </a:r>
            <a:r>
              <a:rPr lang="en-US" baseline="0" dirty="0" err="1" smtClean="0"/>
              <a:t>dieing</a:t>
            </a:r>
            <a:r>
              <a:rPr lang="en-US" baseline="0" dirty="0" smtClean="0"/>
              <a:t> of starvation and aids unable to speak for themselves.  </a:t>
            </a:r>
          </a:p>
          <a:p>
            <a:r>
              <a:rPr lang="en-US" baseline="0" dirty="0" smtClean="0"/>
              <a:t>Single stories are sometimes not even true – but they are never complete!  </a:t>
            </a:r>
          </a:p>
          <a:p>
            <a:r>
              <a:rPr lang="en-US" baseline="0" dirty="0" smtClean="0"/>
              <a:t>	They rob people of dignity.  </a:t>
            </a:r>
            <a:endParaRPr lang="en-US" baseline="0" dirty="0" smtClean="0"/>
          </a:p>
          <a:p>
            <a:endParaRPr lang="en-US" baseline="0" dirty="0" smtClean="0"/>
          </a:p>
          <a:p>
            <a:r>
              <a:rPr lang="en-US" baseline="0" dirty="0" err="1" smtClean="0"/>
              <a:t>Xxxxxxxxxxxxxxxxxxxxxxxxxxxx</a:t>
            </a:r>
            <a:endParaRPr lang="en-US" baseline="0" dirty="0" smtClean="0"/>
          </a:p>
          <a:p>
            <a:r>
              <a:rPr lang="en-US" sz="1200" kern="1200" dirty="0" err="1" smtClean="0">
                <a:solidFill>
                  <a:schemeClr val="tx1"/>
                </a:solidFill>
                <a:effectLst/>
                <a:latin typeface="+mn-lt"/>
                <a:ea typeface="+mn-ea"/>
                <a:cs typeface="+mn-cs"/>
              </a:rPr>
              <a:t>Chimamanda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Ngozi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Adichie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Danger of a Single Story</a:t>
            </a:r>
          </a:p>
          <a:p>
            <a:r>
              <a:rPr lang="en-US" sz="1200" kern="1200" dirty="0" smtClean="0">
                <a:solidFill>
                  <a:schemeClr val="tx1"/>
                </a:solidFill>
                <a:effectLst/>
                <a:latin typeface="+mn-lt"/>
                <a:ea typeface="+mn-ea"/>
                <a:cs typeface="+mn-cs"/>
              </a:rPr>
              <a:t>ILL:  10:43   </a:t>
            </a:r>
          </a:p>
          <a:p>
            <a:r>
              <a:rPr lang="en-US" sz="1200" kern="1200" dirty="0" smtClean="0">
                <a:solidFill>
                  <a:schemeClr val="tx1"/>
                </a:solidFill>
                <a:effectLst/>
                <a:latin typeface="+mn-lt"/>
                <a:ea typeface="+mn-ea"/>
                <a:cs typeface="+mn-cs"/>
              </a:rPr>
              <a:t>Introduction: Throughout the lecture, she used personal anecdotes to illustrate the importance of sharing different stories. She briefly talked about the houseboy that was working for her family whose name is Fide and said the only thing she knew about him was how poor his family was. However, when </a:t>
            </a:r>
            <a:r>
              <a:rPr lang="en-US" sz="1200" kern="1200" dirty="0" err="1" smtClean="0">
                <a:solidFill>
                  <a:schemeClr val="tx1"/>
                </a:solidFill>
                <a:effectLst/>
                <a:latin typeface="+mn-lt"/>
                <a:ea typeface="+mn-ea"/>
                <a:cs typeface="+mn-cs"/>
              </a:rPr>
              <a:t>Adichie's</a:t>
            </a:r>
            <a:r>
              <a:rPr lang="en-US" sz="1200" kern="1200" dirty="0" smtClean="0">
                <a:solidFill>
                  <a:schemeClr val="tx1"/>
                </a:solidFill>
                <a:effectLst/>
                <a:latin typeface="+mn-lt"/>
                <a:ea typeface="+mn-ea"/>
                <a:cs typeface="+mn-cs"/>
              </a:rPr>
              <a:t> family visited Fide's village, Fide's mother showed them a basket that Fide's brother had made, making her realize that she created her opinion about Fide based on only one story of him. </a:t>
            </a:r>
            <a:r>
              <a:rPr lang="en-US" sz="1200" kern="1200" dirty="0" err="1" smtClean="0">
                <a:solidFill>
                  <a:schemeClr val="tx1"/>
                </a:solidFill>
                <a:effectLst/>
                <a:latin typeface="+mn-lt"/>
                <a:ea typeface="+mn-ea"/>
                <a:cs typeface="+mn-cs"/>
              </a:rPr>
              <a:t>Adichie</a:t>
            </a:r>
            <a:r>
              <a:rPr lang="en-US" sz="1200" kern="1200" dirty="0" smtClean="0">
                <a:solidFill>
                  <a:schemeClr val="tx1"/>
                </a:solidFill>
                <a:effectLst/>
                <a:latin typeface="+mn-lt"/>
                <a:ea typeface="+mn-ea"/>
                <a:cs typeface="+mn-cs"/>
              </a:rPr>
              <a:t> said, "It had not occurred to me that anybody in his family could actually make something. All I had heard about them was how poor they were, so that it had become impossible for me to see them as anything else but poor. Their poverty was my single story of them."</a:t>
            </a:r>
            <a:r>
              <a:rPr lang="en-US" sz="1200" u="none" strike="noStrike" kern="1200" baseline="30000" dirty="0" smtClean="0">
                <a:solidFill>
                  <a:schemeClr val="tx1"/>
                </a:solidFill>
                <a:effectLst/>
                <a:latin typeface="+mn-lt"/>
                <a:ea typeface="+mn-ea"/>
                <a:cs typeface="+mn-cs"/>
                <a:hlinkClick r:id="rId3"/>
              </a:rPr>
              <a:t>[66]</a:t>
            </a:r>
            <a:r>
              <a:rPr lang="en-US" sz="1200" kern="1200" dirty="0" smtClean="0">
                <a:solidFill>
                  <a:schemeClr val="tx1"/>
                </a:solidFill>
                <a:effectLst/>
                <a:latin typeface="+mn-lt"/>
                <a:ea typeface="+mn-ea"/>
                <a:cs typeface="+mn-cs"/>
              </a:rPr>
              <a:t> She also said that when leaving Nigeria to go to </a:t>
            </a:r>
            <a:r>
              <a:rPr lang="en-US" sz="1200" u="none" strike="noStrike" kern="1200" dirty="0" smtClean="0">
                <a:solidFill>
                  <a:schemeClr val="tx1"/>
                </a:solidFill>
                <a:effectLst/>
                <a:latin typeface="+mn-lt"/>
                <a:ea typeface="+mn-ea"/>
                <a:cs typeface="+mn-cs"/>
                <a:hlinkClick r:id="rId4" tooltip="Drexel University"/>
              </a:rPr>
              <a:t>Drexel University</a:t>
            </a:r>
            <a:r>
              <a:rPr lang="en-US" sz="1200" kern="1200" dirty="0" smtClean="0">
                <a:solidFill>
                  <a:schemeClr val="tx1"/>
                </a:solidFill>
                <a:effectLst/>
                <a:latin typeface="+mn-lt"/>
                <a:ea typeface="+mn-ea"/>
                <a:cs typeface="+mn-cs"/>
              </a:rPr>
              <a:t>, she encountered the effects of the under-representation of her own culture. Her American roommate was surprised that </a:t>
            </a:r>
            <a:r>
              <a:rPr lang="en-US" sz="1200" kern="1200" dirty="0" err="1" smtClean="0">
                <a:solidFill>
                  <a:schemeClr val="tx1"/>
                </a:solidFill>
                <a:effectLst/>
                <a:latin typeface="+mn-lt"/>
                <a:ea typeface="+mn-ea"/>
                <a:cs typeface="+mn-cs"/>
              </a:rPr>
              <a:t>Adichie</a:t>
            </a:r>
            <a:r>
              <a:rPr lang="en-US" sz="1200" kern="1200" dirty="0" smtClean="0">
                <a:solidFill>
                  <a:schemeClr val="tx1"/>
                </a:solidFill>
                <a:effectLst/>
                <a:latin typeface="+mn-lt"/>
                <a:ea typeface="+mn-ea"/>
                <a:cs typeface="+mn-cs"/>
              </a:rPr>
              <a:t> was fluent in English and that she did not listen to tribal music.</a:t>
            </a:r>
            <a:r>
              <a:rPr lang="en-US" sz="1200" u="none" strike="noStrike" kern="1200" baseline="30000" dirty="0" smtClean="0">
                <a:solidFill>
                  <a:schemeClr val="tx1"/>
                </a:solidFill>
                <a:effectLst/>
                <a:latin typeface="+mn-lt"/>
                <a:ea typeface="+mn-ea"/>
                <a:cs typeface="+mn-cs"/>
                <a:hlinkClick r:id="rId5"/>
              </a:rPr>
              <a:t>[67]</a:t>
            </a:r>
            <a:r>
              <a:rPr lang="en-US" sz="1200" kern="1200" dirty="0" smtClean="0">
                <a:solidFill>
                  <a:schemeClr val="tx1"/>
                </a:solidFill>
                <a:effectLst/>
                <a:latin typeface="+mn-lt"/>
                <a:ea typeface="+mn-ea"/>
                <a:cs typeface="+mn-cs"/>
              </a:rPr>
              <a:t> She said of this: "My roommate had a single story of Africa: a single story of catastrophe. In this single story, there was no possibility of Africans being similar to her in any way, no possibility of feelings more complex than pity, no possibility of a connection as human equals."</a:t>
            </a:r>
            <a:r>
              <a:rPr lang="en-US" sz="1200" u="none" strike="noStrike" kern="1200" baseline="30000" dirty="0" smtClean="0">
                <a:solidFill>
                  <a:schemeClr val="tx1"/>
                </a:solidFill>
                <a:effectLst/>
                <a:latin typeface="+mn-lt"/>
                <a:ea typeface="+mn-ea"/>
                <a:cs typeface="+mn-cs"/>
                <a:hlinkClick r:id="rId3"/>
              </a:rPr>
              <a:t>[66]</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D9A30AB-7C03-4449-BF62-96B23395E329}" type="slidenum">
              <a:rPr lang="en-US" smtClean="0"/>
              <a:t>8</a:t>
            </a:fld>
            <a:endParaRPr lang="en-US"/>
          </a:p>
        </p:txBody>
      </p:sp>
    </p:spTree>
    <p:extLst>
      <p:ext uri="{BB962C8B-B14F-4D97-AF65-F5344CB8AC3E}">
        <p14:creationId xmlns:p14="http://schemas.microsoft.com/office/powerpoint/2010/main" val="118986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6938" y="187325"/>
            <a:ext cx="3495675" cy="1966913"/>
          </a:xfrm>
        </p:spPr>
      </p:sp>
      <p:sp>
        <p:nvSpPr>
          <p:cNvPr id="3" name="Notes Placeholder 2"/>
          <p:cNvSpPr>
            <a:spLocks noGrp="1"/>
          </p:cNvSpPr>
          <p:nvPr>
            <p:ph type="body" idx="1"/>
          </p:nvPr>
        </p:nvSpPr>
        <p:spPr>
          <a:xfrm>
            <a:off x="734311" y="2376583"/>
            <a:ext cx="5681980" cy="3696712"/>
          </a:xfrm>
        </p:spPr>
        <p:txBody>
          <a:bodyPr/>
          <a:lstStyle/>
          <a:p>
            <a:pPr marL="235572" indent="-235572">
              <a:buAutoNum type="arabicPeriod"/>
            </a:pPr>
            <a:r>
              <a:rPr lang="en-US" dirty="0" smtClean="0"/>
              <a:t>Moral </a:t>
            </a:r>
            <a:r>
              <a:rPr lang="en-US" dirty="0" err="1" smtClean="0"/>
              <a:t>Dirctions</a:t>
            </a:r>
            <a:r>
              <a:rPr lang="en-US" baseline="0" dirty="0" smtClean="0"/>
              <a:t> /  Relational Guidelines</a:t>
            </a:r>
          </a:p>
          <a:p>
            <a:pPr marL="706717" lvl="1" indent="-235572">
              <a:buAutoNum type="arabicPeriod"/>
            </a:pPr>
            <a:r>
              <a:rPr lang="en-US" baseline="0" dirty="0" smtClean="0"/>
              <a:t>Why so Important for an ELDER to HOSPITABLE?</a:t>
            </a:r>
          </a:p>
          <a:p>
            <a:pPr marL="706717" lvl="1" indent="-235572">
              <a:buAutoNum type="arabicPeriod"/>
            </a:pPr>
            <a:r>
              <a:rPr lang="en-US" baseline="0" dirty="0" smtClean="0"/>
              <a:t>It is true that at a time where Inns and hotels would not have been a prevalent, more people with little means – The need and opportunity for individuals to be in your home was significant and often.  </a:t>
            </a:r>
          </a:p>
          <a:p>
            <a:r>
              <a:rPr lang="en-US" baseline="0" dirty="0" smtClean="0"/>
              <a:t>2.</a:t>
            </a:r>
          </a:p>
          <a:p>
            <a:r>
              <a:rPr lang="en-US" baseline="0" dirty="0" smtClean="0"/>
              <a:t>3.   </a:t>
            </a:r>
            <a:r>
              <a:rPr lang="en-US" baseline="0" dirty="0" err="1" smtClean="0"/>
              <a:t>xxxx</a:t>
            </a:r>
            <a:endParaRPr lang="en-US" dirty="0" smtClean="0"/>
          </a:p>
          <a:p>
            <a:endParaRPr lang="en-US" dirty="0" smtClean="0"/>
          </a:p>
          <a:p>
            <a:endParaRPr lang="en-US" dirty="0" smtClean="0"/>
          </a:p>
          <a:p>
            <a:r>
              <a:rPr lang="en-US" dirty="0" err="1" smtClean="0"/>
              <a:t>philoxenia</a:t>
            </a:r>
            <a:r>
              <a:rPr lang="en-US" dirty="0" smtClean="0"/>
              <a:t>,  fil-ox-</a:t>
            </a:r>
            <a:r>
              <a:rPr lang="en-US" dirty="0" err="1" smtClean="0"/>
              <a:t>en</a:t>
            </a:r>
            <a:r>
              <a:rPr lang="en-US" dirty="0" smtClean="0"/>
              <a:t>-</a:t>
            </a:r>
            <a:r>
              <a:rPr lang="en-US" dirty="0" err="1" smtClean="0"/>
              <a:t>ee</a:t>
            </a:r>
            <a:r>
              <a:rPr lang="en-US" dirty="0" smtClean="0"/>
              <a:t>'-ah </a:t>
            </a:r>
          </a:p>
          <a:p>
            <a:r>
              <a:rPr lang="en-US" dirty="0" smtClean="0"/>
              <a:t>Search for 5381 in KJV</a:t>
            </a:r>
          </a:p>
          <a:p>
            <a:r>
              <a:rPr lang="en-US" dirty="0" smtClean="0"/>
              <a:t> </a:t>
            </a:r>
          </a:p>
          <a:p>
            <a:r>
              <a:rPr lang="en-US" dirty="0" err="1" smtClean="0"/>
              <a:t>Heb</a:t>
            </a:r>
            <a:r>
              <a:rPr lang="en-US" dirty="0" smtClean="0"/>
              <a:t> 13</a:t>
            </a:r>
            <a:r>
              <a:rPr lang="en-US" baseline="0" dirty="0" smtClean="0"/>
              <a:t> --  LOVE FOR STRANGERS – what would you do if you were KNEW the LORD was your HELPER?  NO FEAR -- </a:t>
            </a:r>
            <a:r>
              <a:rPr lang="en-US" dirty="0" smtClean="0"/>
              <a:t> </a:t>
            </a:r>
          </a:p>
          <a:p>
            <a:endParaRPr lang="en-US" dirty="0" smtClean="0"/>
          </a:p>
          <a:p>
            <a:r>
              <a:rPr lang="en-US" dirty="0" smtClean="0"/>
              <a:t>I. from 5382; hospitableness:--entertain stranger, hospitality. </a:t>
            </a:r>
          </a:p>
          <a:p>
            <a:endParaRPr lang="en-US" dirty="0" smtClean="0"/>
          </a:p>
          <a:p>
            <a:r>
              <a:rPr lang="en-US" dirty="0" smtClean="0"/>
              <a:t> </a:t>
            </a:r>
            <a:r>
              <a:rPr lang="en-US" dirty="0" err="1" smtClean="0"/>
              <a:t>Heb</a:t>
            </a:r>
            <a:r>
              <a:rPr lang="en-US" dirty="0" smtClean="0"/>
              <a:t> 13:2 Be &lt;</a:t>
            </a:r>
            <a:r>
              <a:rPr lang="en-US" dirty="0" err="1" smtClean="0"/>
              <a:t>epilanthanomai</a:t>
            </a:r>
            <a:r>
              <a:rPr lang="en-US" dirty="0" smtClean="0"/>
              <a:t>&gt; not &lt;me&gt; forgetful &lt;</a:t>
            </a:r>
            <a:r>
              <a:rPr lang="en-US" dirty="0" err="1" smtClean="0"/>
              <a:t>epilanthanomai</a:t>
            </a:r>
            <a:r>
              <a:rPr lang="en-US" dirty="0" smtClean="0"/>
              <a:t>&gt; to entertain strangers &lt;</a:t>
            </a:r>
            <a:r>
              <a:rPr lang="en-US" dirty="0" err="1" smtClean="0"/>
              <a:t>philoxenia</a:t>
            </a:r>
            <a:r>
              <a:rPr lang="en-US" dirty="0" smtClean="0"/>
              <a:t>&gt;: for &lt;gar&gt; thereby &lt;</a:t>
            </a:r>
            <a:r>
              <a:rPr lang="en-US" dirty="0" err="1" smtClean="0"/>
              <a:t>dia</a:t>
            </a:r>
            <a:r>
              <a:rPr lang="en-US" dirty="0" smtClean="0"/>
              <a:t>&gt; &lt;</a:t>
            </a:r>
            <a:r>
              <a:rPr lang="en-US" dirty="0" err="1" smtClean="0"/>
              <a:t>taute</a:t>
            </a:r>
            <a:r>
              <a:rPr lang="en-US" dirty="0" smtClean="0"/>
              <a:t>&gt; some &lt;tis&gt; have entertained &lt;</a:t>
            </a:r>
            <a:r>
              <a:rPr lang="en-US" dirty="0" err="1" smtClean="0"/>
              <a:t>xenizo</a:t>
            </a:r>
            <a:r>
              <a:rPr lang="en-US" dirty="0" smtClean="0"/>
              <a:t>&gt; angels &lt;</a:t>
            </a:r>
            <a:r>
              <a:rPr lang="en-US" dirty="0" err="1" smtClean="0"/>
              <a:t>aggelos</a:t>
            </a:r>
            <a:r>
              <a:rPr lang="en-US" dirty="0" smtClean="0"/>
              <a:t>&gt; unawares &lt;</a:t>
            </a:r>
            <a:r>
              <a:rPr lang="en-US" dirty="0" err="1" smtClean="0"/>
              <a:t>lanthano</a:t>
            </a:r>
            <a:r>
              <a:rPr lang="en-US" dirty="0" smtClean="0"/>
              <a:t>&gt;.</a:t>
            </a:r>
          </a:p>
          <a:p>
            <a:endParaRPr lang="en-US" dirty="0" smtClean="0"/>
          </a:p>
          <a:p>
            <a:r>
              <a:rPr lang="en-US" dirty="0" smtClean="0"/>
              <a:t> Ro 12:13 Distributing to the necessity of saints; given to hospitality.</a:t>
            </a:r>
          </a:p>
          <a:p>
            <a:r>
              <a:rPr lang="en-US" dirty="0" smtClean="0"/>
              <a:t> 1Ti 3:2 A bishop then must be blameless, the husband of one wife, vigilant, sober, of good </a:t>
            </a:r>
            <a:r>
              <a:rPr lang="en-US" dirty="0" err="1" smtClean="0"/>
              <a:t>behaviour</a:t>
            </a:r>
            <a:r>
              <a:rPr lang="en-US" dirty="0" smtClean="0"/>
              <a:t>, given to hospitality, apt to teach; {of good...: or, modest} </a:t>
            </a:r>
          </a:p>
          <a:p>
            <a:r>
              <a:rPr lang="en-US" dirty="0" smtClean="0"/>
              <a:t> Tit 1:8 But a lover of hospitality, a lover of good men, sober, just, holy, temperate; {men: or, things} </a:t>
            </a:r>
          </a:p>
          <a:p>
            <a:r>
              <a:rPr lang="en-US" dirty="0" smtClean="0"/>
              <a:t> 1Pe 4:9 Use hospitality one to another without grudging.</a:t>
            </a:r>
          </a:p>
          <a:p>
            <a:endParaRPr lang="en-US" dirty="0" smtClean="0"/>
          </a:p>
          <a:p>
            <a:r>
              <a:rPr lang="en-US" dirty="0" smtClean="0"/>
              <a:t>Some translate</a:t>
            </a:r>
            <a:r>
              <a:rPr lang="en-US" baseline="0" dirty="0" smtClean="0"/>
              <a:t> this word – (</a:t>
            </a:r>
            <a:r>
              <a:rPr lang="en-US" dirty="0"/>
              <a:t>The Greek word </a:t>
            </a:r>
            <a:r>
              <a:rPr lang="en-US" dirty="0" err="1">
                <a:hlinkClick r:id="rId3"/>
              </a:rPr>
              <a:t>Philoxenia</a:t>
            </a:r>
            <a:r>
              <a:rPr lang="en-US" dirty="0"/>
              <a:t>, literally translated) as a “friend to a stranger”, is widely perceived to be synonymous to hospitality.</a:t>
            </a:r>
            <a:endParaRPr lang="en-US" dirty="0" smtClean="0"/>
          </a:p>
          <a:p>
            <a:endParaRPr lang="en-US" dirty="0" smtClean="0"/>
          </a:p>
          <a:p>
            <a:r>
              <a:rPr lang="en-US" dirty="0" smtClean="0"/>
              <a:t>II. </a:t>
            </a:r>
            <a:r>
              <a:rPr lang="en-US" dirty="0" err="1" smtClean="0"/>
              <a:t>philoxenos</a:t>
            </a:r>
            <a:r>
              <a:rPr lang="en-US" dirty="0" smtClean="0"/>
              <a:t>,  fil-ox'-</a:t>
            </a:r>
            <a:r>
              <a:rPr lang="en-US" dirty="0" err="1" smtClean="0"/>
              <a:t>en</a:t>
            </a:r>
            <a:r>
              <a:rPr lang="en-US" dirty="0" smtClean="0"/>
              <a:t>-</a:t>
            </a:r>
            <a:r>
              <a:rPr lang="en-US" dirty="0" err="1" smtClean="0"/>
              <a:t>os</a:t>
            </a:r>
            <a:r>
              <a:rPr lang="en-US" dirty="0" smtClean="0"/>
              <a:t> </a:t>
            </a:r>
          </a:p>
          <a:p>
            <a:r>
              <a:rPr lang="en-US" dirty="0" smtClean="0"/>
              <a:t>Search for 5382 in KJV</a:t>
            </a:r>
          </a:p>
          <a:p>
            <a:r>
              <a:rPr lang="en-US" dirty="0" smtClean="0"/>
              <a:t> </a:t>
            </a:r>
          </a:p>
          <a:p>
            <a:r>
              <a:rPr lang="en-US" dirty="0" smtClean="0"/>
              <a:t> </a:t>
            </a:r>
          </a:p>
          <a:p>
            <a:r>
              <a:rPr lang="en-US" dirty="0" smtClean="0"/>
              <a:t>from 5384 and 3581; fond of guests, i.e. hospitable:--given to (lover of, use) hospitality. </a:t>
            </a:r>
            <a:endParaRPr lang="en-US" dirty="0"/>
          </a:p>
        </p:txBody>
      </p:sp>
      <p:sp>
        <p:nvSpPr>
          <p:cNvPr id="4" name="Slide Number Placeholder 3"/>
          <p:cNvSpPr>
            <a:spLocks noGrp="1"/>
          </p:cNvSpPr>
          <p:nvPr>
            <p:ph type="sldNum" sz="quarter" idx="10"/>
          </p:nvPr>
        </p:nvSpPr>
        <p:spPr/>
        <p:txBody>
          <a:bodyPr/>
          <a:lstStyle/>
          <a:p>
            <a:fld id="{CAC09B80-807A-4150-B31C-2539E1AD4D39}" type="slidenum">
              <a:rPr lang="en-US" smtClean="0"/>
              <a:t>9</a:t>
            </a:fld>
            <a:endParaRPr lang="en-US"/>
          </a:p>
        </p:txBody>
      </p:sp>
    </p:spTree>
    <p:extLst>
      <p:ext uri="{BB962C8B-B14F-4D97-AF65-F5344CB8AC3E}">
        <p14:creationId xmlns:p14="http://schemas.microsoft.com/office/powerpoint/2010/main" val="2871172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846777-112D-48DB-979F-367B5BCF4AC4}" type="datetimeFigureOut">
              <a:rPr lang="en-US" smtClean="0"/>
              <a:t>8/21/2021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39135-4CCD-4C10-90F1-FD65694C8CAE}" type="slidenum">
              <a:rPr lang="en-US" smtClean="0"/>
              <a:t>‹#›</a:t>
            </a:fld>
            <a:endParaRPr lang="en-US"/>
          </a:p>
        </p:txBody>
      </p:sp>
    </p:spTree>
    <p:extLst>
      <p:ext uri="{BB962C8B-B14F-4D97-AF65-F5344CB8AC3E}">
        <p14:creationId xmlns:p14="http://schemas.microsoft.com/office/powerpoint/2010/main" val="310194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46777-112D-48DB-979F-367B5BCF4AC4}" type="datetimeFigureOut">
              <a:rPr lang="en-US" smtClean="0"/>
              <a:t>8/21/2021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39135-4CCD-4C10-90F1-FD65694C8CAE}" type="slidenum">
              <a:rPr lang="en-US" smtClean="0"/>
              <a:t>‹#›</a:t>
            </a:fld>
            <a:endParaRPr lang="en-US"/>
          </a:p>
        </p:txBody>
      </p:sp>
    </p:spTree>
    <p:extLst>
      <p:ext uri="{BB962C8B-B14F-4D97-AF65-F5344CB8AC3E}">
        <p14:creationId xmlns:p14="http://schemas.microsoft.com/office/powerpoint/2010/main" val="124656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46777-112D-48DB-979F-367B5BCF4AC4}" type="datetimeFigureOut">
              <a:rPr lang="en-US" smtClean="0"/>
              <a:t>8/21/2021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39135-4CCD-4C10-90F1-FD65694C8CAE}" type="slidenum">
              <a:rPr lang="en-US" smtClean="0"/>
              <a:t>‹#›</a:t>
            </a:fld>
            <a:endParaRPr lang="en-US"/>
          </a:p>
        </p:txBody>
      </p:sp>
    </p:spTree>
    <p:extLst>
      <p:ext uri="{BB962C8B-B14F-4D97-AF65-F5344CB8AC3E}">
        <p14:creationId xmlns:p14="http://schemas.microsoft.com/office/powerpoint/2010/main" val="20818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46777-112D-48DB-979F-367B5BCF4AC4}" type="datetimeFigureOut">
              <a:rPr lang="en-US" smtClean="0"/>
              <a:t>8/21/2021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39135-4CCD-4C10-90F1-FD65694C8CAE}" type="slidenum">
              <a:rPr lang="en-US" smtClean="0"/>
              <a:t>‹#›</a:t>
            </a:fld>
            <a:endParaRPr lang="en-US"/>
          </a:p>
        </p:txBody>
      </p:sp>
    </p:spTree>
    <p:extLst>
      <p:ext uri="{BB962C8B-B14F-4D97-AF65-F5344CB8AC3E}">
        <p14:creationId xmlns:p14="http://schemas.microsoft.com/office/powerpoint/2010/main" val="130867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846777-112D-48DB-979F-367B5BCF4AC4}" type="datetimeFigureOut">
              <a:rPr lang="en-US" smtClean="0"/>
              <a:t>8/21/2021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39135-4CCD-4C10-90F1-FD65694C8CAE}" type="slidenum">
              <a:rPr lang="en-US" smtClean="0"/>
              <a:t>‹#›</a:t>
            </a:fld>
            <a:endParaRPr lang="en-US"/>
          </a:p>
        </p:txBody>
      </p:sp>
    </p:spTree>
    <p:extLst>
      <p:ext uri="{BB962C8B-B14F-4D97-AF65-F5344CB8AC3E}">
        <p14:creationId xmlns:p14="http://schemas.microsoft.com/office/powerpoint/2010/main" val="196025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846777-112D-48DB-979F-367B5BCF4AC4}" type="datetimeFigureOut">
              <a:rPr lang="en-US" smtClean="0"/>
              <a:t>8/21/2021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39135-4CCD-4C10-90F1-FD65694C8CAE}" type="slidenum">
              <a:rPr lang="en-US" smtClean="0"/>
              <a:t>‹#›</a:t>
            </a:fld>
            <a:endParaRPr lang="en-US"/>
          </a:p>
        </p:txBody>
      </p:sp>
    </p:spTree>
    <p:extLst>
      <p:ext uri="{BB962C8B-B14F-4D97-AF65-F5344CB8AC3E}">
        <p14:creationId xmlns:p14="http://schemas.microsoft.com/office/powerpoint/2010/main" val="1866823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846777-112D-48DB-979F-367B5BCF4AC4}" type="datetimeFigureOut">
              <a:rPr lang="en-US" smtClean="0"/>
              <a:t>8/21/2021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639135-4CCD-4C10-90F1-FD65694C8CAE}" type="slidenum">
              <a:rPr lang="en-US" smtClean="0"/>
              <a:t>‹#›</a:t>
            </a:fld>
            <a:endParaRPr lang="en-US"/>
          </a:p>
        </p:txBody>
      </p:sp>
    </p:spTree>
    <p:extLst>
      <p:ext uri="{BB962C8B-B14F-4D97-AF65-F5344CB8AC3E}">
        <p14:creationId xmlns:p14="http://schemas.microsoft.com/office/powerpoint/2010/main" val="2130226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846777-112D-48DB-979F-367B5BCF4AC4}" type="datetimeFigureOut">
              <a:rPr lang="en-US" smtClean="0"/>
              <a:t>8/21/2021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639135-4CCD-4C10-90F1-FD65694C8CAE}" type="slidenum">
              <a:rPr lang="en-US" smtClean="0"/>
              <a:t>‹#›</a:t>
            </a:fld>
            <a:endParaRPr lang="en-US"/>
          </a:p>
        </p:txBody>
      </p:sp>
    </p:spTree>
    <p:extLst>
      <p:ext uri="{BB962C8B-B14F-4D97-AF65-F5344CB8AC3E}">
        <p14:creationId xmlns:p14="http://schemas.microsoft.com/office/powerpoint/2010/main" val="358109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46777-112D-48DB-979F-367B5BCF4AC4}" type="datetimeFigureOut">
              <a:rPr lang="en-US" smtClean="0"/>
              <a:t>8/21/2021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639135-4CCD-4C10-90F1-FD65694C8CAE}" type="slidenum">
              <a:rPr lang="en-US" smtClean="0"/>
              <a:t>‹#›</a:t>
            </a:fld>
            <a:endParaRPr lang="en-US"/>
          </a:p>
        </p:txBody>
      </p:sp>
    </p:spTree>
    <p:extLst>
      <p:ext uri="{BB962C8B-B14F-4D97-AF65-F5344CB8AC3E}">
        <p14:creationId xmlns:p14="http://schemas.microsoft.com/office/powerpoint/2010/main" val="2984039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846777-112D-48DB-979F-367B5BCF4AC4}" type="datetimeFigureOut">
              <a:rPr lang="en-US" smtClean="0"/>
              <a:t>8/21/2021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39135-4CCD-4C10-90F1-FD65694C8CAE}" type="slidenum">
              <a:rPr lang="en-US" smtClean="0"/>
              <a:t>‹#›</a:t>
            </a:fld>
            <a:endParaRPr lang="en-US"/>
          </a:p>
        </p:txBody>
      </p:sp>
    </p:spTree>
    <p:extLst>
      <p:ext uri="{BB962C8B-B14F-4D97-AF65-F5344CB8AC3E}">
        <p14:creationId xmlns:p14="http://schemas.microsoft.com/office/powerpoint/2010/main" val="616549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846777-112D-48DB-979F-367B5BCF4AC4}" type="datetimeFigureOut">
              <a:rPr lang="en-US" smtClean="0"/>
              <a:t>8/21/2021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39135-4CCD-4C10-90F1-FD65694C8CAE}" type="slidenum">
              <a:rPr lang="en-US" smtClean="0"/>
              <a:t>‹#›</a:t>
            </a:fld>
            <a:endParaRPr lang="en-US"/>
          </a:p>
        </p:txBody>
      </p:sp>
    </p:spTree>
    <p:extLst>
      <p:ext uri="{BB962C8B-B14F-4D97-AF65-F5344CB8AC3E}">
        <p14:creationId xmlns:p14="http://schemas.microsoft.com/office/powerpoint/2010/main" val="416351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46777-112D-48DB-979F-367B5BCF4AC4}" type="datetimeFigureOut">
              <a:rPr lang="en-US" smtClean="0"/>
              <a:t>8/21/2021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39135-4CCD-4C10-90F1-FD65694C8CAE}" type="slidenum">
              <a:rPr lang="en-US" smtClean="0"/>
              <a:t>‹#›</a:t>
            </a:fld>
            <a:endParaRPr lang="en-US"/>
          </a:p>
        </p:txBody>
      </p:sp>
    </p:spTree>
    <p:extLst>
      <p:ext uri="{BB962C8B-B14F-4D97-AF65-F5344CB8AC3E}">
        <p14:creationId xmlns:p14="http://schemas.microsoft.com/office/powerpoint/2010/main" val="2831317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rot="16200000">
            <a:off x="2648805" y="-2638557"/>
            <a:ext cx="6894389" cy="12192001"/>
          </a:xfrm>
          <a:prstGeom prst="rect">
            <a:avLst/>
          </a:prstGeom>
        </p:spPr>
      </p:pic>
      <p:pic>
        <p:nvPicPr>
          <p:cNvPr id="4" name="Picture 3"/>
          <p:cNvPicPr>
            <a:picLocks noChangeAspect="1"/>
          </p:cNvPicPr>
          <p:nvPr/>
        </p:nvPicPr>
        <p:blipFill>
          <a:blip r:embed="rId4"/>
          <a:stretch>
            <a:fillRect/>
          </a:stretch>
        </p:blipFill>
        <p:spPr>
          <a:xfrm>
            <a:off x="2309812" y="2057400"/>
            <a:ext cx="7572375" cy="2743200"/>
          </a:xfrm>
          <a:prstGeom prst="rect">
            <a:avLst/>
          </a:prstGeom>
        </p:spPr>
      </p:pic>
      <p:pic>
        <p:nvPicPr>
          <p:cNvPr id="7" name="Picture 6"/>
          <p:cNvPicPr>
            <a:picLocks noChangeAspect="1"/>
          </p:cNvPicPr>
          <p:nvPr/>
        </p:nvPicPr>
        <p:blipFill>
          <a:blip r:embed="rId5"/>
          <a:stretch>
            <a:fillRect/>
          </a:stretch>
        </p:blipFill>
        <p:spPr>
          <a:xfrm>
            <a:off x="703262" y="644527"/>
            <a:ext cx="5008819" cy="722312"/>
          </a:xfrm>
          <a:prstGeom prst="rect">
            <a:avLst/>
          </a:prstGeom>
        </p:spPr>
      </p:pic>
      <p:pic>
        <p:nvPicPr>
          <p:cNvPr id="8" name="Picture 7"/>
          <p:cNvPicPr>
            <a:picLocks noChangeAspect="1"/>
          </p:cNvPicPr>
          <p:nvPr/>
        </p:nvPicPr>
        <p:blipFill>
          <a:blip r:embed="rId6"/>
          <a:stretch>
            <a:fillRect/>
          </a:stretch>
        </p:blipFill>
        <p:spPr>
          <a:xfrm>
            <a:off x="6014500" y="5689600"/>
            <a:ext cx="5113875" cy="660401"/>
          </a:xfrm>
          <a:prstGeom prst="rect">
            <a:avLst/>
          </a:prstGeom>
        </p:spPr>
      </p:pic>
    </p:spTree>
    <p:extLst>
      <p:ext uri="{BB962C8B-B14F-4D97-AF65-F5344CB8AC3E}">
        <p14:creationId xmlns:p14="http://schemas.microsoft.com/office/powerpoint/2010/main" val="836185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52000" contrast="40000"/>
                    </a14:imgEffect>
                  </a14:imgLayer>
                </a14:imgProps>
              </a:ext>
            </a:extLst>
          </a:blip>
          <a:stretch>
            <a:fillRect/>
          </a:stretch>
        </p:blipFill>
        <p:spPr>
          <a:xfrm>
            <a:off x="0" y="0"/>
            <a:ext cx="12192000" cy="6858000"/>
          </a:xfrm>
          <a:prstGeom prst="rect">
            <a:avLst/>
          </a:prstGeom>
        </p:spPr>
      </p:pic>
      <p:sp>
        <p:nvSpPr>
          <p:cNvPr id="4" name="TextBox 3"/>
          <p:cNvSpPr txBox="1"/>
          <p:nvPr/>
        </p:nvSpPr>
        <p:spPr>
          <a:xfrm>
            <a:off x="737506" y="809052"/>
            <a:ext cx="10716987" cy="5239896"/>
          </a:xfrm>
          <a:prstGeom prst="rect">
            <a:avLst/>
          </a:prstGeom>
          <a:solidFill>
            <a:schemeClr val="accent5">
              <a:lumMod val="20000"/>
              <a:lumOff val="80000"/>
            </a:schemeClr>
          </a:solidFill>
        </p:spPr>
        <p:txBody>
          <a:bodyPr wrap="square" rtlCol="0">
            <a:spAutoFit/>
          </a:bodyPr>
          <a:lstStyle/>
          <a:p>
            <a:pPr fontAlgn="base"/>
            <a:r>
              <a:rPr lang="en-US" sz="3600" b="1" dirty="0" smtClean="0"/>
              <a:t>Its about LOVE…</a:t>
            </a:r>
          </a:p>
          <a:p>
            <a:pPr fontAlgn="base"/>
            <a:endParaRPr lang="en-US" sz="1050" b="1" dirty="0"/>
          </a:p>
          <a:p>
            <a:pPr fontAlgn="base"/>
            <a:r>
              <a:rPr lang="en-US" sz="3600" dirty="0" smtClean="0"/>
              <a:t>Romans 12:9 Let </a:t>
            </a:r>
            <a:r>
              <a:rPr lang="en-US" sz="3600" b="1" dirty="0" smtClean="0">
                <a:solidFill>
                  <a:srgbClr val="C00000"/>
                </a:solidFill>
              </a:rPr>
              <a:t>love </a:t>
            </a:r>
            <a:r>
              <a:rPr lang="en-US" sz="3600" dirty="0" smtClean="0"/>
              <a:t>be without hypocrisy. Abhor what is evil. Cling to what is good.</a:t>
            </a:r>
          </a:p>
          <a:p>
            <a:pPr fontAlgn="base"/>
            <a:r>
              <a:rPr lang="en-US" sz="3600" dirty="0" smtClean="0"/>
              <a:t> 10 Be </a:t>
            </a:r>
            <a:r>
              <a:rPr lang="en-US" sz="3600" b="1" dirty="0" smtClean="0">
                <a:solidFill>
                  <a:srgbClr val="C00000"/>
                </a:solidFill>
              </a:rPr>
              <a:t>kindly affectionate </a:t>
            </a:r>
            <a:r>
              <a:rPr lang="en-US" sz="3600" dirty="0" smtClean="0"/>
              <a:t>to one another with </a:t>
            </a:r>
            <a:r>
              <a:rPr lang="en-US" sz="3600" b="1" dirty="0" smtClean="0">
                <a:solidFill>
                  <a:srgbClr val="C00000"/>
                </a:solidFill>
              </a:rPr>
              <a:t>brotherly love</a:t>
            </a:r>
            <a:r>
              <a:rPr lang="en-US" sz="3600" dirty="0" smtClean="0"/>
              <a:t>, in honor giving preference to one another;</a:t>
            </a:r>
          </a:p>
          <a:p>
            <a:pPr fontAlgn="base"/>
            <a:r>
              <a:rPr lang="en-US" sz="3600" dirty="0" smtClean="0"/>
              <a:t> 11 not lagging in diligence, fervent in spirit, serving the Lord;  12 rejoicing in hope, patient in tribulation, continuing steadfastly in prayer; 13 </a:t>
            </a:r>
            <a:r>
              <a:rPr lang="en-US" sz="3600" b="1" dirty="0" smtClean="0">
                <a:solidFill>
                  <a:srgbClr val="C00000"/>
                </a:solidFill>
              </a:rPr>
              <a:t>distributing</a:t>
            </a:r>
            <a:r>
              <a:rPr lang="en-US" sz="3600" dirty="0" smtClean="0"/>
              <a:t> to the needs of the </a:t>
            </a:r>
            <a:r>
              <a:rPr lang="en-US" sz="3600" b="1" dirty="0" smtClean="0">
                <a:solidFill>
                  <a:srgbClr val="C00000"/>
                </a:solidFill>
              </a:rPr>
              <a:t>saints</a:t>
            </a:r>
            <a:r>
              <a:rPr lang="en-US" sz="3600" dirty="0" smtClean="0"/>
              <a:t>, given to </a:t>
            </a:r>
            <a:r>
              <a:rPr lang="en-US" sz="3600" b="1" dirty="0" smtClean="0">
                <a:solidFill>
                  <a:srgbClr val="C00000"/>
                </a:solidFill>
              </a:rPr>
              <a:t>hospitality</a:t>
            </a:r>
            <a:r>
              <a:rPr lang="en-US" sz="3600" dirty="0" smtClean="0"/>
              <a:t>.</a:t>
            </a:r>
            <a:endParaRPr lang="en-US" sz="3600" dirty="0"/>
          </a:p>
        </p:txBody>
      </p:sp>
    </p:spTree>
    <p:extLst>
      <p:ext uri="{BB962C8B-B14F-4D97-AF65-F5344CB8AC3E}">
        <p14:creationId xmlns:p14="http://schemas.microsoft.com/office/powerpoint/2010/main" val="328449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52000" contrast="40000"/>
                    </a14:imgEffect>
                  </a14:imgLayer>
                </a14:imgProps>
              </a:ext>
            </a:extLst>
          </a:blip>
          <a:stretch>
            <a:fillRect/>
          </a:stretch>
        </p:blipFill>
        <p:spPr>
          <a:xfrm>
            <a:off x="0" y="0"/>
            <a:ext cx="12192000" cy="6858000"/>
          </a:xfrm>
          <a:prstGeom prst="rect">
            <a:avLst/>
          </a:prstGeom>
        </p:spPr>
      </p:pic>
      <p:sp>
        <p:nvSpPr>
          <p:cNvPr id="4" name="TextBox 3"/>
          <p:cNvSpPr txBox="1"/>
          <p:nvPr/>
        </p:nvSpPr>
        <p:spPr>
          <a:xfrm>
            <a:off x="737506" y="781352"/>
            <a:ext cx="10716987" cy="5295296"/>
          </a:xfrm>
          <a:prstGeom prst="rect">
            <a:avLst/>
          </a:prstGeom>
          <a:solidFill>
            <a:schemeClr val="accent5">
              <a:lumMod val="20000"/>
              <a:lumOff val="80000"/>
            </a:schemeClr>
          </a:solidFill>
        </p:spPr>
        <p:txBody>
          <a:bodyPr wrap="square" rtlCol="0">
            <a:spAutoFit/>
          </a:bodyPr>
          <a:lstStyle/>
          <a:p>
            <a:pPr fontAlgn="base"/>
            <a:r>
              <a:rPr lang="en-US" sz="3600" b="1" dirty="0" smtClean="0"/>
              <a:t>Its about LOVE…</a:t>
            </a:r>
          </a:p>
          <a:p>
            <a:pPr fontAlgn="base"/>
            <a:endParaRPr lang="en-US" sz="1050" b="1" dirty="0"/>
          </a:p>
          <a:p>
            <a:pPr>
              <a:lnSpc>
                <a:spcPct val="90000"/>
              </a:lnSpc>
              <a:buFont typeface="Wingdings" panose="05000000000000000000" pitchFamily="2" charset="2"/>
              <a:buNone/>
            </a:pPr>
            <a:r>
              <a:rPr lang="en-US" altLang="en-US" sz="3600" dirty="0" smtClean="0"/>
              <a:t>Matthew 22:36-39</a:t>
            </a:r>
          </a:p>
          <a:p>
            <a:pPr>
              <a:lnSpc>
                <a:spcPct val="90000"/>
              </a:lnSpc>
              <a:buFont typeface="Wingdings" panose="05000000000000000000" pitchFamily="2" charset="2"/>
              <a:buNone/>
            </a:pPr>
            <a:endParaRPr lang="en-US" altLang="en-US" sz="3600" dirty="0"/>
          </a:p>
          <a:p>
            <a:pPr>
              <a:lnSpc>
                <a:spcPct val="90000"/>
              </a:lnSpc>
              <a:buFont typeface="Wingdings" panose="05000000000000000000" pitchFamily="2" charset="2"/>
              <a:buNone/>
            </a:pPr>
            <a:r>
              <a:rPr lang="en-US" altLang="en-US" sz="3600" dirty="0" smtClean="0"/>
              <a:t>Teacher, which is the great commandment in the law?“  Jesus said to him," </a:t>
            </a:r>
            <a:r>
              <a:rPr lang="en-US" altLang="en-US" sz="3600" b="1" dirty="0" smtClean="0">
                <a:solidFill>
                  <a:srgbClr val="C00000"/>
                </a:solidFill>
              </a:rPr>
              <a:t>'You shall love the LORD your God </a:t>
            </a:r>
            <a:r>
              <a:rPr lang="en-US" altLang="en-US" sz="3600" dirty="0" smtClean="0"/>
              <a:t>with all your heart, with all your soul, and with all your mind. "This is the first and great commandment.</a:t>
            </a:r>
          </a:p>
          <a:p>
            <a:pPr>
              <a:lnSpc>
                <a:spcPct val="90000"/>
              </a:lnSpc>
              <a:buFont typeface="Wingdings" panose="05000000000000000000" pitchFamily="2" charset="2"/>
              <a:buNone/>
            </a:pPr>
            <a:endParaRPr lang="en-US" altLang="en-US" sz="3200" dirty="0" smtClean="0"/>
          </a:p>
          <a:p>
            <a:pPr>
              <a:lnSpc>
                <a:spcPct val="90000"/>
              </a:lnSpc>
            </a:pPr>
            <a:r>
              <a:rPr lang="en-US" altLang="en-US" sz="3600" dirty="0" smtClean="0"/>
              <a:t>And the second is like it: </a:t>
            </a:r>
            <a:r>
              <a:rPr lang="en-US" altLang="en-US" sz="3600" b="1" dirty="0" smtClean="0">
                <a:solidFill>
                  <a:srgbClr val="C00000"/>
                </a:solidFill>
              </a:rPr>
              <a:t>'You shall love your neighbor </a:t>
            </a:r>
            <a:r>
              <a:rPr lang="en-US" altLang="en-US" sz="3600" dirty="0" smtClean="0"/>
              <a:t>as yourself.</a:t>
            </a:r>
            <a:endParaRPr lang="en-US" altLang="en-US" sz="3600" dirty="0"/>
          </a:p>
        </p:txBody>
      </p:sp>
    </p:spTree>
    <p:extLst>
      <p:ext uri="{BB962C8B-B14F-4D97-AF65-F5344CB8AC3E}">
        <p14:creationId xmlns:p14="http://schemas.microsoft.com/office/powerpoint/2010/main" val="2230969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52000" contrast="40000"/>
                    </a14:imgEffect>
                  </a14:imgLayer>
                </a14:imgProps>
              </a:ext>
            </a:extLst>
          </a:blip>
          <a:stretch>
            <a:fillRect/>
          </a:stretch>
        </p:blipFill>
        <p:spPr>
          <a:xfrm>
            <a:off x="0" y="0"/>
            <a:ext cx="12192000" cy="6858000"/>
          </a:xfrm>
          <a:prstGeom prst="rect">
            <a:avLst/>
          </a:prstGeom>
        </p:spPr>
      </p:pic>
      <p:sp>
        <p:nvSpPr>
          <p:cNvPr id="4" name="TextBox 3"/>
          <p:cNvSpPr txBox="1"/>
          <p:nvPr/>
        </p:nvSpPr>
        <p:spPr>
          <a:xfrm>
            <a:off x="4512129" y="1720840"/>
            <a:ext cx="7260771" cy="3970318"/>
          </a:xfrm>
          <a:prstGeom prst="rect">
            <a:avLst/>
          </a:prstGeom>
          <a:solidFill>
            <a:schemeClr val="accent5">
              <a:lumMod val="20000"/>
              <a:lumOff val="80000"/>
            </a:schemeClr>
          </a:solidFill>
        </p:spPr>
        <p:txBody>
          <a:bodyPr wrap="square" rtlCol="0">
            <a:spAutoFit/>
          </a:bodyPr>
          <a:lstStyle/>
          <a:p>
            <a:pPr fontAlgn="base"/>
            <a:r>
              <a:rPr lang="en-US" sz="3600" b="1" dirty="0" smtClean="0"/>
              <a:t>1</a:t>
            </a:r>
            <a:r>
              <a:rPr lang="en-US" sz="3600" b="1" baseline="30000" dirty="0" smtClean="0"/>
              <a:t>st</a:t>
            </a:r>
            <a:r>
              <a:rPr lang="en-US" sz="3600" b="1" dirty="0" smtClean="0"/>
              <a:t> and 2</a:t>
            </a:r>
            <a:r>
              <a:rPr lang="en-US" sz="3600" b="1" baseline="30000" dirty="0" smtClean="0"/>
              <a:t>nd</a:t>
            </a:r>
            <a:r>
              <a:rPr lang="en-US" sz="3600" b="1" dirty="0" smtClean="0"/>
              <a:t> Greatest Commandments</a:t>
            </a:r>
          </a:p>
          <a:p>
            <a:pPr fontAlgn="base"/>
            <a:endParaRPr lang="en-US" sz="3600" b="1" dirty="0"/>
          </a:p>
          <a:p>
            <a:pPr marL="571500" indent="-571500" fontAlgn="base">
              <a:buFont typeface="Arial" panose="020B0604020202020204" pitchFamily="34" charset="0"/>
              <a:buChar char="•"/>
            </a:pPr>
            <a:r>
              <a:rPr lang="en-US" sz="3600" b="1" dirty="0" smtClean="0"/>
              <a:t>The second is to LOVE NEIGHBORS</a:t>
            </a:r>
          </a:p>
          <a:p>
            <a:pPr marL="571500" indent="-571500" fontAlgn="base">
              <a:buFont typeface="Arial" panose="020B0604020202020204" pitchFamily="34" charset="0"/>
              <a:buChar char="•"/>
            </a:pPr>
            <a:r>
              <a:rPr lang="en-US" sz="3600" b="1" dirty="0" smtClean="0"/>
              <a:t>But the Second isn’t the FIRST</a:t>
            </a:r>
          </a:p>
          <a:p>
            <a:pPr marL="571500" indent="-571500" fontAlgn="base">
              <a:buFont typeface="Arial" panose="020B0604020202020204" pitchFamily="34" charset="0"/>
              <a:buChar char="•"/>
            </a:pPr>
            <a:r>
              <a:rPr lang="en-US" sz="3600" b="1" dirty="0" smtClean="0"/>
              <a:t>The Second is the Second</a:t>
            </a:r>
          </a:p>
          <a:p>
            <a:pPr marL="571500" indent="-571500" fontAlgn="base">
              <a:buFont typeface="Arial" panose="020B0604020202020204" pitchFamily="34" charset="0"/>
              <a:buChar char="•"/>
            </a:pPr>
            <a:r>
              <a:rPr lang="en-US" sz="3600" b="1" dirty="0" smtClean="0"/>
              <a:t>The ORDER is Important</a:t>
            </a:r>
          </a:p>
          <a:p>
            <a:pPr fontAlgn="base"/>
            <a:endParaRPr lang="en-US" sz="3600" b="1" dirty="0" smtClean="0"/>
          </a:p>
        </p:txBody>
      </p:sp>
    </p:spTree>
    <p:extLst>
      <p:ext uri="{BB962C8B-B14F-4D97-AF65-F5344CB8AC3E}">
        <p14:creationId xmlns:p14="http://schemas.microsoft.com/office/powerpoint/2010/main" val="114741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52000" contrast="40000"/>
                    </a14:imgEffect>
                  </a14:imgLayer>
                </a14:imgProps>
              </a:ext>
            </a:extLst>
          </a:blip>
          <a:stretch>
            <a:fillRect/>
          </a:stretch>
        </p:blipFill>
        <p:spPr>
          <a:xfrm>
            <a:off x="0" y="0"/>
            <a:ext cx="12192000" cy="6858000"/>
          </a:xfrm>
          <a:prstGeom prst="rect">
            <a:avLst/>
          </a:prstGeom>
        </p:spPr>
      </p:pic>
      <p:sp>
        <p:nvSpPr>
          <p:cNvPr id="4" name="TextBox 3"/>
          <p:cNvSpPr txBox="1"/>
          <p:nvPr/>
        </p:nvSpPr>
        <p:spPr>
          <a:xfrm>
            <a:off x="737506" y="1144588"/>
            <a:ext cx="10716987" cy="4796698"/>
          </a:xfrm>
          <a:prstGeom prst="rect">
            <a:avLst/>
          </a:prstGeom>
          <a:solidFill>
            <a:schemeClr val="accent5">
              <a:lumMod val="20000"/>
              <a:lumOff val="80000"/>
            </a:schemeClr>
          </a:solidFill>
        </p:spPr>
        <p:txBody>
          <a:bodyPr wrap="square" rtlCol="0">
            <a:spAutoFit/>
          </a:bodyPr>
          <a:lstStyle/>
          <a:p>
            <a:pPr fontAlgn="base"/>
            <a:r>
              <a:rPr lang="en-US" sz="3600" b="1" dirty="0" smtClean="0"/>
              <a:t>Hospitality Touches Eternity…</a:t>
            </a:r>
          </a:p>
          <a:p>
            <a:pPr fontAlgn="base"/>
            <a:endParaRPr lang="en-US" sz="1050" b="1" dirty="0"/>
          </a:p>
          <a:p>
            <a:pPr>
              <a:lnSpc>
                <a:spcPct val="90000"/>
              </a:lnSpc>
              <a:buFont typeface="Wingdings" panose="05000000000000000000" pitchFamily="2" charset="2"/>
              <a:buNone/>
            </a:pPr>
            <a:r>
              <a:rPr lang="en-US" altLang="en-US" sz="3600" dirty="0" smtClean="0"/>
              <a:t>Matthew 25:34 Then the King will say to those </a:t>
            </a:r>
            <a:r>
              <a:rPr lang="en-US" altLang="en-US" sz="3600" dirty="0" smtClean="0">
                <a:solidFill>
                  <a:srgbClr val="C00000"/>
                </a:solidFill>
              </a:rPr>
              <a:t>on His right hand</a:t>
            </a:r>
            <a:r>
              <a:rPr lang="en-US" altLang="en-US" sz="3600" dirty="0" smtClean="0"/>
              <a:t>, </a:t>
            </a:r>
            <a:r>
              <a:rPr lang="en-US" altLang="en-US" sz="3600" dirty="0" smtClean="0">
                <a:solidFill>
                  <a:srgbClr val="C00000"/>
                </a:solidFill>
              </a:rPr>
              <a:t>'Come, you blessed </a:t>
            </a:r>
            <a:r>
              <a:rPr lang="en-US" altLang="en-US" sz="3600" dirty="0" smtClean="0"/>
              <a:t>of My Father, inherit the kingdom prepared for you from the foundation of the world: 35 'for I was </a:t>
            </a:r>
            <a:r>
              <a:rPr lang="en-US" altLang="en-US" sz="3600" b="1" dirty="0" smtClean="0">
                <a:solidFill>
                  <a:srgbClr val="C00000"/>
                </a:solidFill>
              </a:rPr>
              <a:t>hungry </a:t>
            </a:r>
            <a:r>
              <a:rPr lang="en-US" altLang="en-US" sz="3600" dirty="0" smtClean="0"/>
              <a:t>and </a:t>
            </a:r>
            <a:r>
              <a:rPr lang="en-US" altLang="en-US" sz="3600" dirty="0" smtClean="0">
                <a:solidFill>
                  <a:srgbClr val="C00000"/>
                </a:solidFill>
              </a:rPr>
              <a:t>you gave Me food</a:t>
            </a:r>
            <a:r>
              <a:rPr lang="en-US" altLang="en-US" sz="3600" dirty="0" smtClean="0"/>
              <a:t>; I was </a:t>
            </a:r>
            <a:r>
              <a:rPr lang="en-US" altLang="en-US" sz="3600" b="1" dirty="0" smtClean="0">
                <a:solidFill>
                  <a:srgbClr val="C00000"/>
                </a:solidFill>
              </a:rPr>
              <a:t>thirsty</a:t>
            </a:r>
            <a:r>
              <a:rPr lang="en-US" altLang="en-US" sz="3600" dirty="0" smtClean="0"/>
              <a:t> and </a:t>
            </a:r>
            <a:r>
              <a:rPr lang="en-US" altLang="en-US" sz="3600" dirty="0" smtClean="0">
                <a:solidFill>
                  <a:srgbClr val="C00000"/>
                </a:solidFill>
              </a:rPr>
              <a:t>you gave Me drink</a:t>
            </a:r>
            <a:r>
              <a:rPr lang="en-US" altLang="en-US" sz="3600" dirty="0" smtClean="0"/>
              <a:t>; I was </a:t>
            </a:r>
            <a:r>
              <a:rPr lang="en-US" altLang="en-US" sz="3600" b="1" dirty="0" smtClean="0">
                <a:solidFill>
                  <a:srgbClr val="C00000"/>
                </a:solidFill>
              </a:rPr>
              <a:t>a stranger </a:t>
            </a:r>
            <a:r>
              <a:rPr lang="en-US" altLang="en-US" sz="3600" dirty="0" smtClean="0"/>
              <a:t>and </a:t>
            </a:r>
            <a:r>
              <a:rPr lang="en-US" altLang="en-US" sz="3600" dirty="0" smtClean="0">
                <a:solidFill>
                  <a:srgbClr val="C00000"/>
                </a:solidFill>
              </a:rPr>
              <a:t>you took Me in</a:t>
            </a:r>
            <a:r>
              <a:rPr lang="en-US" altLang="en-US" sz="3600" dirty="0" smtClean="0"/>
              <a:t>; 36 'I was </a:t>
            </a:r>
            <a:r>
              <a:rPr lang="en-US" altLang="en-US" sz="3600" b="1" dirty="0" smtClean="0">
                <a:solidFill>
                  <a:srgbClr val="C00000"/>
                </a:solidFill>
              </a:rPr>
              <a:t>naked</a:t>
            </a:r>
            <a:r>
              <a:rPr lang="en-US" altLang="en-US" sz="3600" dirty="0" smtClean="0"/>
              <a:t> and </a:t>
            </a:r>
            <a:r>
              <a:rPr lang="en-US" altLang="en-US" sz="3600" dirty="0" smtClean="0">
                <a:solidFill>
                  <a:srgbClr val="C00000"/>
                </a:solidFill>
              </a:rPr>
              <a:t>you clothed Me</a:t>
            </a:r>
            <a:r>
              <a:rPr lang="en-US" altLang="en-US" sz="3600" dirty="0" smtClean="0"/>
              <a:t>; I was </a:t>
            </a:r>
            <a:r>
              <a:rPr lang="en-US" altLang="en-US" sz="3600" b="1" dirty="0" smtClean="0">
                <a:solidFill>
                  <a:srgbClr val="C00000"/>
                </a:solidFill>
              </a:rPr>
              <a:t>sick</a:t>
            </a:r>
            <a:r>
              <a:rPr lang="en-US" altLang="en-US" sz="3600" dirty="0" smtClean="0"/>
              <a:t> and </a:t>
            </a:r>
            <a:r>
              <a:rPr lang="en-US" altLang="en-US" sz="3600" dirty="0" smtClean="0">
                <a:solidFill>
                  <a:srgbClr val="C00000"/>
                </a:solidFill>
              </a:rPr>
              <a:t>you visited Me</a:t>
            </a:r>
            <a:r>
              <a:rPr lang="en-US" altLang="en-US" sz="3600" dirty="0" smtClean="0"/>
              <a:t>; I was in </a:t>
            </a:r>
            <a:r>
              <a:rPr lang="en-US" altLang="en-US" sz="3600" b="1" dirty="0" smtClean="0">
                <a:solidFill>
                  <a:srgbClr val="C00000"/>
                </a:solidFill>
              </a:rPr>
              <a:t>prison</a:t>
            </a:r>
            <a:r>
              <a:rPr lang="en-US" altLang="en-US" sz="3600" dirty="0" smtClean="0"/>
              <a:t> and </a:t>
            </a:r>
            <a:r>
              <a:rPr lang="en-US" altLang="en-US" sz="3600" dirty="0" smtClean="0">
                <a:solidFill>
                  <a:srgbClr val="C00000"/>
                </a:solidFill>
              </a:rPr>
              <a:t>you came to Me.'</a:t>
            </a:r>
            <a:endParaRPr lang="en-US" altLang="en-US" sz="3600" dirty="0">
              <a:solidFill>
                <a:srgbClr val="C00000"/>
              </a:solidFill>
            </a:endParaRPr>
          </a:p>
        </p:txBody>
      </p:sp>
    </p:spTree>
    <p:extLst>
      <p:ext uri="{BB962C8B-B14F-4D97-AF65-F5344CB8AC3E}">
        <p14:creationId xmlns:p14="http://schemas.microsoft.com/office/powerpoint/2010/main" val="2754215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52000" contrast="40000"/>
                    </a14:imgEffect>
                  </a14:imgLayer>
                </a14:imgProps>
              </a:ext>
            </a:extLst>
          </a:blip>
          <a:stretch>
            <a:fillRect/>
          </a:stretch>
        </p:blipFill>
        <p:spPr>
          <a:xfrm>
            <a:off x="0" y="0"/>
            <a:ext cx="12192000" cy="6858000"/>
          </a:xfrm>
          <a:prstGeom prst="rect">
            <a:avLst/>
          </a:prstGeom>
        </p:spPr>
      </p:pic>
      <p:sp>
        <p:nvSpPr>
          <p:cNvPr id="4" name="TextBox 3"/>
          <p:cNvSpPr txBox="1"/>
          <p:nvPr/>
        </p:nvSpPr>
        <p:spPr>
          <a:xfrm>
            <a:off x="737506" y="781352"/>
            <a:ext cx="10716987" cy="5295296"/>
          </a:xfrm>
          <a:prstGeom prst="rect">
            <a:avLst/>
          </a:prstGeom>
          <a:solidFill>
            <a:schemeClr val="accent5">
              <a:lumMod val="20000"/>
              <a:lumOff val="80000"/>
            </a:schemeClr>
          </a:solidFill>
        </p:spPr>
        <p:txBody>
          <a:bodyPr wrap="square" rtlCol="0">
            <a:spAutoFit/>
          </a:bodyPr>
          <a:lstStyle/>
          <a:p>
            <a:pPr fontAlgn="base"/>
            <a:r>
              <a:rPr lang="en-US" sz="3600" b="1" dirty="0" smtClean="0"/>
              <a:t>Hospitality Touches Eternity…</a:t>
            </a:r>
          </a:p>
          <a:p>
            <a:pPr fontAlgn="base"/>
            <a:endParaRPr lang="en-US" sz="1050" b="1" dirty="0"/>
          </a:p>
          <a:p>
            <a:pPr>
              <a:lnSpc>
                <a:spcPct val="90000"/>
              </a:lnSpc>
              <a:buFont typeface="Wingdings" panose="05000000000000000000" pitchFamily="2" charset="2"/>
              <a:buNone/>
            </a:pPr>
            <a:r>
              <a:rPr lang="en-US" altLang="en-US" sz="3600" dirty="0" smtClean="0"/>
              <a:t>Matthew 25:37 "Then the righteous will answer Him, saying, </a:t>
            </a:r>
            <a:r>
              <a:rPr lang="en-US" altLang="en-US" sz="3600" b="1" dirty="0" smtClean="0">
                <a:solidFill>
                  <a:srgbClr val="C00000"/>
                </a:solidFill>
              </a:rPr>
              <a:t>'Lord, when did we see You hungry and feed You</a:t>
            </a:r>
            <a:r>
              <a:rPr lang="en-US" altLang="en-US" sz="3600" dirty="0" smtClean="0"/>
              <a:t>, or thirsty and give You drink?  38 'When did we see You a stranger and take You in, or naked and clothe You?</a:t>
            </a:r>
          </a:p>
          <a:p>
            <a:pPr>
              <a:lnSpc>
                <a:spcPct val="90000"/>
              </a:lnSpc>
              <a:buFont typeface="Wingdings" panose="05000000000000000000" pitchFamily="2" charset="2"/>
              <a:buNone/>
            </a:pPr>
            <a:r>
              <a:rPr lang="en-US" altLang="en-US" sz="3600" dirty="0" smtClean="0"/>
              <a:t> 39 'Or when did we see You sick, or in prison, and come to You?‘ </a:t>
            </a:r>
          </a:p>
          <a:p>
            <a:pPr>
              <a:lnSpc>
                <a:spcPct val="90000"/>
              </a:lnSpc>
              <a:buFont typeface="Wingdings" panose="05000000000000000000" pitchFamily="2" charset="2"/>
              <a:buNone/>
            </a:pPr>
            <a:r>
              <a:rPr lang="en-US" altLang="en-US" sz="3600" dirty="0" smtClean="0"/>
              <a:t>40 "And the King will answer and say to them, </a:t>
            </a:r>
            <a:r>
              <a:rPr lang="en-US" altLang="en-US" sz="3600" b="1" dirty="0" smtClean="0">
                <a:solidFill>
                  <a:srgbClr val="C00000"/>
                </a:solidFill>
              </a:rPr>
              <a:t>'Assuredly, I say to you, inasmuch as you did it to one of the least of these My brethren, you did it to Me</a:t>
            </a:r>
            <a:r>
              <a:rPr lang="en-US" altLang="en-US" sz="3600" dirty="0" smtClean="0"/>
              <a:t>.'</a:t>
            </a:r>
            <a:endParaRPr lang="en-US" altLang="en-US" sz="3600" dirty="0"/>
          </a:p>
        </p:txBody>
      </p:sp>
    </p:spTree>
    <p:extLst>
      <p:ext uri="{BB962C8B-B14F-4D97-AF65-F5344CB8AC3E}">
        <p14:creationId xmlns:p14="http://schemas.microsoft.com/office/powerpoint/2010/main" val="3020913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52000" contrast="40000"/>
                    </a14:imgEffect>
                  </a14:imgLayer>
                </a14:imgProps>
              </a:ext>
            </a:extLst>
          </a:blip>
          <a:stretch>
            <a:fillRect/>
          </a:stretch>
        </p:blipFill>
        <p:spPr>
          <a:xfrm>
            <a:off x="0" y="0"/>
            <a:ext cx="12192000" cy="6858000"/>
          </a:xfrm>
          <a:prstGeom prst="rect">
            <a:avLst/>
          </a:prstGeom>
        </p:spPr>
      </p:pic>
      <p:sp>
        <p:nvSpPr>
          <p:cNvPr id="4" name="TextBox 3"/>
          <p:cNvSpPr txBox="1"/>
          <p:nvPr/>
        </p:nvSpPr>
        <p:spPr>
          <a:xfrm>
            <a:off x="4512129" y="335845"/>
            <a:ext cx="7260771" cy="6186309"/>
          </a:xfrm>
          <a:prstGeom prst="rect">
            <a:avLst/>
          </a:prstGeom>
          <a:solidFill>
            <a:schemeClr val="accent5">
              <a:lumMod val="20000"/>
              <a:lumOff val="80000"/>
            </a:schemeClr>
          </a:solidFill>
        </p:spPr>
        <p:txBody>
          <a:bodyPr wrap="square" rtlCol="0">
            <a:spAutoFit/>
          </a:bodyPr>
          <a:lstStyle/>
          <a:p>
            <a:pPr fontAlgn="base"/>
            <a:r>
              <a:rPr lang="en-US" sz="3600" b="1" dirty="0" smtClean="0"/>
              <a:t>Raising the Bar</a:t>
            </a:r>
          </a:p>
          <a:p>
            <a:pPr fontAlgn="base"/>
            <a:endParaRPr lang="en-US" sz="3600" b="1" dirty="0"/>
          </a:p>
          <a:p>
            <a:pPr>
              <a:buFont typeface="Wingdings" panose="05000000000000000000" pitchFamily="2" charset="2"/>
              <a:buNone/>
            </a:pPr>
            <a:r>
              <a:rPr lang="en-US" altLang="en-US" sz="3600" dirty="0" smtClean="0"/>
              <a:t>"A new commandment I give to you, that you </a:t>
            </a:r>
            <a:r>
              <a:rPr lang="en-US" altLang="en-US" sz="3600" dirty="0" smtClean="0">
                <a:solidFill>
                  <a:srgbClr val="C00000"/>
                </a:solidFill>
              </a:rPr>
              <a:t>love one another</a:t>
            </a:r>
            <a:r>
              <a:rPr lang="en-US" altLang="en-US" sz="3600" dirty="0" smtClean="0"/>
              <a:t>; </a:t>
            </a:r>
            <a:r>
              <a:rPr lang="en-US" altLang="en-US" sz="3600" b="1" dirty="0" smtClean="0">
                <a:solidFill>
                  <a:srgbClr val="C00000"/>
                </a:solidFill>
              </a:rPr>
              <a:t>as I have loved you</a:t>
            </a:r>
            <a:r>
              <a:rPr lang="en-US" altLang="en-US" sz="3600" dirty="0" smtClean="0"/>
              <a:t>, that you also love one another.</a:t>
            </a:r>
          </a:p>
          <a:p>
            <a:pPr>
              <a:buFont typeface="Wingdings" panose="05000000000000000000" pitchFamily="2" charset="2"/>
              <a:buNone/>
            </a:pPr>
            <a:r>
              <a:rPr lang="en-US" altLang="en-US" sz="3600" dirty="0" smtClean="0"/>
              <a:t>By this all will know that </a:t>
            </a:r>
            <a:r>
              <a:rPr lang="en-US" altLang="en-US" sz="3600" dirty="0" smtClean="0">
                <a:solidFill>
                  <a:srgbClr val="C00000"/>
                </a:solidFill>
              </a:rPr>
              <a:t>you are My disciples</a:t>
            </a:r>
            <a:r>
              <a:rPr lang="en-US" altLang="en-US" sz="3600" dirty="0" smtClean="0"/>
              <a:t>, if you have love for one another.“            </a:t>
            </a:r>
          </a:p>
          <a:p>
            <a:pPr>
              <a:buFont typeface="Wingdings" panose="05000000000000000000" pitchFamily="2" charset="2"/>
              <a:buNone/>
            </a:pPr>
            <a:r>
              <a:rPr lang="en-US" altLang="en-US" sz="3600" dirty="0" smtClean="0"/>
              <a:t>				 John 13:34-35</a:t>
            </a:r>
          </a:p>
          <a:p>
            <a:pPr fontAlgn="base"/>
            <a:endParaRPr lang="en-US" sz="3600" b="1" dirty="0" smtClean="0"/>
          </a:p>
        </p:txBody>
      </p:sp>
    </p:spTree>
    <p:extLst>
      <p:ext uri="{BB962C8B-B14F-4D97-AF65-F5344CB8AC3E}">
        <p14:creationId xmlns:p14="http://schemas.microsoft.com/office/powerpoint/2010/main" val="469274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52000" contrast="40000"/>
                    </a14:imgEffect>
                  </a14:imgLayer>
                </a14:imgProps>
              </a:ext>
            </a:extLst>
          </a:blip>
          <a:stretch>
            <a:fillRect/>
          </a:stretch>
        </p:blipFill>
        <p:spPr>
          <a:xfrm>
            <a:off x="0" y="0"/>
            <a:ext cx="12192000" cy="6858000"/>
          </a:xfrm>
          <a:prstGeom prst="rect">
            <a:avLst/>
          </a:prstGeom>
        </p:spPr>
      </p:pic>
      <p:sp>
        <p:nvSpPr>
          <p:cNvPr id="4" name="TextBox 3"/>
          <p:cNvSpPr txBox="1"/>
          <p:nvPr/>
        </p:nvSpPr>
        <p:spPr>
          <a:xfrm>
            <a:off x="5892699" y="2932045"/>
            <a:ext cx="7260771" cy="646331"/>
          </a:xfrm>
          <a:prstGeom prst="rect">
            <a:avLst/>
          </a:prstGeom>
          <a:solidFill>
            <a:schemeClr val="accent5">
              <a:lumMod val="20000"/>
              <a:lumOff val="80000"/>
            </a:schemeClr>
          </a:solidFill>
        </p:spPr>
        <p:txBody>
          <a:bodyPr wrap="square" rtlCol="0">
            <a:spAutoFit/>
          </a:bodyPr>
          <a:lstStyle/>
          <a:p>
            <a:pPr algn="ctr" fontAlgn="base"/>
            <a:r>
              <a:rPr lang="en-US" sz="3600" b="1" dirty="0" smtClean="0"/>
              <a:t>Application</a:t>
            </a:r>
          </a:p>
        </p:txBody>
      </p:sp>
      <p:pic>
        <p:nvPicPr>
          <p:cNvPr id="7170" name="Picture 2" descr="Business and Application Services : Fujitsu United St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53061">
            <a:off x="-195420" y="2080187"/>
            <a:ext cx="7614513" cy="47114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729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52000" contrast="40000"/>
                    </a14:imgEffect>
                  </a14:imgLayer>
                </a14:imgProps>
              </a:ext>
            </a:extLst>
          </a:blip>
          <a:stretch>
            <a:fillRect/>
          </a:stretch>
        </p:blipFill>
        <p:spPr>
          <a:xfrm>
            <a:off x="0" y="0"/>
            <a:ext cx="12192000" cy="6858000"/>
          </a:xfrm>
          <a:prstGeom prst="rect">
            <a:avLst/>
          </a:prstGeom>
        </p:spPr>
      </p:pic>
      <p:sp>
        <p:nvSpPr>
          <p:cNvPr id="4" name="TextBox 3"/>
          <p:cNvSpPr txBox="1"/>
          <p:nvPr/>
        </p:nvSpPr>
        <p:spPr>
          <a:xfrm>
            <a:off x="495300" y="428178"/>
            <a:ext cx="11201400" cy="6001643"/>
          </a:xfrm>
          <a:prstGeom prst="rect">
            <a:avLst/>
          </a:prstGeom>
          <a:solidFill>
            <a:schemeClr val="accent5">
              <a:lumMod val="20000"/>
              <a:lumOff val="80000"/>
            </a:schemeClr>
          </a:solidFill>
        </p:spPr>
        <p:txBody>
          <a:bodyPr wrap="square" rtlCol="0">
            <a:spAutoFit/>
          </a:bodyPr>
          <a:lstStyle/>
          <a:p>
            <a:pPr fontAlgn="base"/>
            <a:r>
              <a:rPr lang="en-US" sz="3600" b="1" dirty="0" smtClean="0"/>
              <a:t>Guest at Church</a:t>
            </a:r>
          </a:p>
          <a:p>
            <a:pPr fontAlgn="base"/>
            <a:endParaRPr lang="en-US" sz="3600" b="1" dirty="0"/>
          </a:p>
          <a:p>
            <a:pPr>
              <a:buFont typeface="Wingdings" panose="05000000000000000000" pitchFamily="2" charset="2"/>
              <a:buNone/>
            </a:pPr>
            <a:r>
              <a:rPr lang="en-US" altLang="en-US" sz="3600" dirty="0" smtClean="0"/>
              <a:t>James 2:1 My brethren, </a:t>
            </a:r>
            <a:r>
              <a:rPr lang="en-US" altLang="en-US" sz="3600" dirty="0" smtClean="0">
                <a:solidFill>
                  <a:srgbClr val="C00000"/>
                </a:solidFill>
              </a:rPr>
              <a:t>do not hold the faith of our Lord </a:t>
            </a:r>
            <a:r>
              <a:rPr lang="en-US" altLang="en-US" sz="3600" dirty="0" smtClean="0"/>
              <a:t>Jesus Christ, the Lord of glory, </a:t>
            </a:r>
            <a:r>
              <a:rPr lang="en-US" altLang="en-US" sz="3600" dirty="0" smtClean="0">
                <a:solidFill>
                  <a:srgbClr val="C00000"/>
                </a:solidFill>
              </a:rPr>
              <a:t>with partiality</a:t>
            </a:r>
            <a:r>
              <a:rPr lang="en-US" altLang="en-US" sz="3600" dirty="0" smtClean="0"/>
              <a:t>…</a:t>
            </a:r>
          </a:p>
          <a:p>
            <a:pPr>
              <a:buFont typeface="Wingdings" panose="05000000000000000000" pitchFamily="2" charset="2"/>
              <a:buNone/>
            </a:pPr>
            <a:endParaRPr lang="en-US" altLang="en-US" sz="1200" dirty="0" smtClean="0"/>
          </a:p>
          <a:p>
            <a:pPr>
              <a:buFont typeface="Wingdings" panose="05000000000000000000" pitchFamily="2" charset="2"/>
              <a:buNone/>
            </a:pPr>
            <a:r>
              <a:rPr lang="en-US" altLang="en-US" sz="3600" dirty="0" smtClean="0"/>
              <a:t>	</a:t>
            </a:r>
            <a:r>
              <a:rPr lang="en-US" altLang="en-US" sz="3600" i="1" dirty="0" smtClean="0"/>
              <a:t>(our response to the rich and poor in church)</a:t>
            </a:r>
          </a:p>
          <a:p>
            <a:pPr>
              <a:buFont typeface="Wingdings" panose="05000000000000000000" pitchFamily="2" charset="2"/>
              <a:buNone/>
            </a:pPr>
            <a:endParaRPr lang="en-US" altLang="en-US" sz="1200" i="1" dirty="0"/>
          </a:p>
          <a:p>
            <a:pPr>
              <a:buFont typeface="Wingdings" panose="05000000000000000000" pitchFamily="2" charset="2"/>
              <a:buNone/>
            </a:pPr>
            <a:r>
              <a:rPr lang="en-US" altLang="en-US" sz="3600" dirty="0" smtClean="0"/>
              <a:t>…8 If you really fulfill </a:t>
            </a:r>
            <a:r>
              <a:rPr lang="en-US" altLang="en-US" sz="3600" b="1" dirty="0" smtClean="0">
                <a:solidFill>
                  <a:srgbClr val="C00000"/>
                </a:solidFill>
              </a:rPr>
              <a:t>the royal law </a:t>
            </a:r>
            <a:r>
              <a:rPr lang="en-US" altLang="en-US" sz="3600" dirty="0" smtClean="0"/>
              <a:t>according to the Scripture, "</a:t>
            </a:r>
            <a:r>
              <a:rPr lang="en-US" altLang="en-US" sz="3600" dirty="0" smtClean="0">
                <a:solidFill>
                  <a:srgbClr val="C00000"/>
                </a:solidFill>
              </a:rPr>
              <a:t>You shall love your neighbor as yourself</a:t>
            </a:r>
            <a:r>
              <a:rPr lang="en-US" altLang="en-US" sz="3600" dirty="0" smtClean="0"/>
              <a:t>," you do well; 9 but if </a:t>
            </a:r>
            <a:r>
              <a:rPr lang="en-US" altLang="en-US" sz="3600" b="1" dirty="0" smtClean="0">
                <a:solidFill>
                  <a:srgbClr val="C00000"/>
                </a:solidFill>
              </a:rPr>
              <a:t>you show partiality</a:t>
            </a:r>
            <a:r>
              <a:rPr lang="en-US" altLang="en-US" sz="3600" dirty="0" smtClean="0"/>
              <a:t>, you </a:t>
            </a:r>
            <a:r>
              <a:rPr lang="en-US" altLang="en-US" sz="3600" dirty="0" smtClean="0">
                <a:solidFill>
                  <a:srgbClr val="C00000"/>
                </a:solidFill>
              </a:rPr>
              <a:t>commit sin</a:t>
            </a:r>
            <a:r>
              <a:rPr lang="en-US" altLang="en-US" sz="3600" dirty="0" smtClean="0"/>
              <a:t>, and are convicted by the law as transgressors.            </a:t>
            </a:r>
          </a:p>
          <a:p>
            <a:pPr>
              <a:buFont typeface="Wingdings" panose="05000000000000000000" pitchFamily="2" charset="2"/>
              <a:buNone/>
            </a:pPr>
            <a:r>
              <a:rPr lang="en-US" altLang="en-US" sz="3600" dirty="0" smtClean="0"/>
              <a:t>				</a:t>
            </a:r>
            <a:endParaRPr lang="en-US" sz="3600" b="1" dirty="0" smtClean="0"/>
          </a:p>
        </p:txBody>
      </p:sp>
    </p:spTree>
    <p:extLst>
      <p:ext uri="{BB962C8B-B14F-4D97-AF65-F5344CB8AC3E}">
        <p14:creationId xmlns:p14="http://schemas.microsoft.com/office/powerpoint/2010/main" val="496326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52000" contrast="40000"/>
                    </a14:imgEffect>
                  </a14:imgLayer>
                </a14:imgProps>
              </a:ext>
            </a:extLst>
          </a:blip>
          <a:stretch>
            <a:fillRect/>
          </a:stretch>
        </p:blipFill>
        <p:spPr>
          <a:xfrm>
            <a:off x="0" y="0"/>
            <a:ext cx="12192000" cy="6858000"/>
          </a:xfrm>
          <a:prstGeom prst="rect">
            <a:avLst/>
          </a:prstGeom>
        </p:spPr>
      </p:pic>
      <p:sp>
        <p:nvSpPr>
          <p:cNvPr id="4" name="TextBox 3"/>
          <p:cNvSpPr txBox="1"/>
          <p:nvPr/>
        </p:nvSpPr>
        <p:spPr>
          <a:xfrm>
            <a:off x="495300" y="428178"/>
            <a:ext cx="11201400" cy="646331"/>
          </a:xfrm>
          <a:prstGeom prst="rect">
            <a:avLst/>
          </a:prstGeom>
          <a:solidFill>
            <a:schemeClr val="accent5">
              <a:lumMod val="20000"/>
              <a:lumOff val="80000"/>
            </a:schemeClr>
          </a:solidFill>
        </p:spPr>
        <p:txBody>
          <a:bodyPr wrap="square" rtlCol="0">
            <a:spAutoFit/>
          </a:bodyPr>
          <a:lstStyle/>
          <a:p>
            <a:pPr algn="ctr" fontAlgn="base"/>
            <a:r>
              <a:rPr lang="en-US" sz="3600" b="1" dirty="0" smtClean="0"/>
              <a:t>                                                              Guest at Church</a:t>
            </a:r>
          </a:p>
        </p:txBody>
      </p:sp>
      <p:pic>
        <p:nvPicPr>
          <p:cNvPr id="2052" name="Picture 4" descr="Caring for the Po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5929" y="1668525"/>
            <a:ext cx="7260771" cy="48405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2056" name="Picture 8" descr="https://steemitimages.com/DQmck8sB1g1BYmzGvfenfThKr9uaywiRTN251cRqbGXLW2E/ima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43180">
            <a:off x="495300" y="443364"/>
            <a:ext cx="6539594" cy="43597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341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52000" contrast="40000"/>
                    </a14:imgEffect>
                  </a14:imgLayer>
                </a14:imgProps>
              </a:ext>
            </a:extLst>
          </a:blip>
          <a:stretch>
            <a:fillRect/>
          </a:stretch>
        </p:blipFill>
        <p:spPr>
          <a:xfrm>
            <a:off x="0" y="0"/>
            <a:ext cx="12192000" cy="6858000"/>
          </a:xfrm>
          <a:prstGeom prst="rect">
            <a:avLst/>
          </a:prstGeom>
        </p:spPr>
      </p:pic>
      <p:sp>
        <p:nvSpPr>
          <p:cNvPr id="4" name="TextBox 3"/>
          <p:cNvSpPr txBox="1"/>
          <p:nvPr/>
        </p:nvSpPr>
        <p:spPr>
          <a:xfrm>
            <a:off x="511629" y="558810"/>
            <a:ext cx="11201400" cy="5816977"/>
          </a:xfrm>
          <a:prstGeom prst="rect">
            <a:avLst/>
          </a:prstGeom>
          <a:solidFill>
            <a:schemeClr val="accent5">
              <a:lumMod val="20000"/>
              <a:lumOff val="80000"/>
            </a:schemeClr>
          </a:solidFill>
        </p:spPr>
        <p:txBody>
          <a:bodyPr wrap="square" rtlCol="0">
            <a:spAutoFit/>
          </a:bodyPr>
          <a:lstStyle/>
          <a:p>
            <a:pPr fontAlgn="base"/>
            <a:r>
              <a:rPr lang="en-US" sz="3600" b="1" dirty="0" smtClean="0"/>
              <a:t>Guest in Your Home</a:t>
            </a:r>
          </a:p>
          <a:p>
            <a:pPr fontAlgn="base"/>
            <a:endParaRPr lang="en-US" sz="3600" b="1" dirty="0" smtClean="0"/>
          </a:p>
          <a:p>
            <a:pPr>
              <a:buFont typeface="Wingdings" panose="05000000000000000000" pitchFamily="2" charset="2"/>
              <a:buNone/>
            </a:pPr>
            <a:r>
              <a:rPr lang="en-US" altLang="en-US" sz="3600" dirty="0" smtClean="0"/>
              <a:t>Luke 14:12 Then He also said to him who invited Him, "When </a:t>
            </a:r>
            <a:r>
              <a:rPr lang="en-US" altLang="en-US" sz="3600" b="1" dirty="0" smtClean="0">
                <a:solidFill>
                  <a:srgbClr val="C00000"/>
                </a:solidFill>
              </a:rPr>
              <a:t>you give a dinner </a:t>
            </a:r>
            <a:r>
              <a:rPr lang="en-US" altLang="en-US" sz="3600" dirty="0" smtClean="0"/>
              <a:t>or a supper, </a:t>
            </a:r>
            <a:r>
              <a:rPr lang="en-US" altLang="en-US" sz="3600" b="1" dirty="0" smtClean="0">
                <a:solidFill>
                  <a:srgbClr val="C00000"/>
                </a:solidFill>
              </a:rPr>
              <a:t>do not ask </a:t>
            </a:r>
            <a:r>
              <a:rPr lang="en-US" altLang="en-US" sz="3600" dirty="0" smtClean="0"/>
              <a:t>your </a:t>
            </a:r>
            <a:r>
              <a:rPr lang="en-US" altLang="en-US" sz="3600" dirty="0" smtClean="0">
                <a:solidFill>
                  <a:srgbClr val="C00000"/>
                </a:solidFill>
              </a:rPr>
              <a:t>friends</a:t>
            </a:r>
            <a:r>
              <a:rPr lang="en-US" altLang="en-US" sz="3600" dirty="0" smtClean="0"/>
              <a:t>, your </a:t>
            </a:r>
            <a:r>
              <a:rPr lang="en-US" altLang="en-US" sz="3600" dirty="0" smtClean="0">
                <a:solidFill>
                  <a:srgbClr val="C00000"/>
                </a:solidFill>
              </a:rPr>
              <a:t>brothers</a:t>
            </a:r>
            <a:r>
              <a:rPr lang="en-US" altLang="en-US" sz="3600" dirty="0" smtClean="0"/>
              <a:t>, your </a:t>
            </a:r>
            <a:r>
              <a:rPr lang="en-US" altLang="en-US" sz="3600" dirty="0" smtClean="0">
                <a:solidFill>
                  <a:srgbClr val="C00000"/>
                </a:solidFill>
              </a:rPr>
              <a:t>relatives</a:t>
            </a:r>
            <a:r>
              <a:rPr lang="en-US" altLang="en-US" sz="3600" dirty="0" smtClean="0"/>
              <a:t>, nor </a:t>
            </a:r>
            <a:r>
              <a:rPr lang="en-US" altLang="en-US" sz="3600" dirty="0" smtClean="0">
                <a:solidFill>
                  <a:srgbClr val="C00000"/>
                </a:solidFill>
              </a:rPr>
              <a:t>rich neighbors</a:t>
            </a:r>
            <a:r>
              <a:rPr lang="en-US" altLang="en-US" sz="3600" dirty="0" smtClean="0"/>
              <a:t>, lest they also invite you back, and </a:t>
            </a:r>
            <a:r>
              <a:rPr lang="en-US" altLang="en-US" sz="3600" b="1" dirty="0" smtClean="0">
                <a:solidFill>
                  <a:srgbClr val="C00000"/>
                </a:solidFill>
              </a:rPr>
              <a:t>you be repaid</a:t>
            </a:r>
            <a:r>
              <a:rPr lang="en-US" altLang="en-US" sz="3600" dirty="0" smtClean="0"/>
              <a:t>.</a:t>
            </a:r>
          </a:p>
          <a:p>
            <a:pPr>
              <a:buFont typeface="Wingdings" panose="05000000000000000000" pitchFamily="2" charset="2"/>
              <a:buNone/>
            </a:pPr>
            <a:endParaRPr lang="en-US" altLang="en-US" sz="1200" dirty="0" smtClean="0"/>
          </a:p>
          <a:p>
            <a:pPr>
              <a:buFont typeface="Wingdings" panose="05000000000000000000" pitchFamily="2" charset="2"/>
              <a:buNone/>
            </a:pPr>
            <a:r>
              <a:rPr lang="en-US" altLang="en-US" sz="3600" dirty="0" smtClean="0"/>
              <a:t> 13 But when </a:t>
            </a:r>
            <a:r>
              <a:rPr lang="en-US" altLang="en-US" sz="3600" b="1" dirty="0" smtClean="0">
                <a:solidFill>
                  <a:srgbClr val="C00000"/>
                </a:solidFill>
              </a:rPr>
              <a:t>you give a feast, invite </a:t>
            </a:r>
            <a:r>
              <a:rPr lang="en-US" altLang="en-US" sz="3600" dirty="0" smtClean="0"/>
              <a:t>the </a:t>
            </a:r>
            <a:r>
              <a:rPr lang="en-US" altLang="en-US" sz="3600" dirty="0" smtClean="0">
                <a:solidFill>
                  <a:srgbClr val="C00000"/>
                </a:solidFill>
              </a:rPr>
              <a:t>poor</a:t>
            </a:r>
            <a:r>
              <a:rPr lang="en-US" altLang="en-US" sz="3600" dirty="0" smtClean="0"/>
              <a:t>, the </a:t>
            </a:r>
            <a:r>
              <a:rPr lang="en-US" altLang="en-US" sz="3600" dirty="0" smtClean="0">
                <a:solidFill>
                  <a:srgbClr val="C00000"/>
                </a:solidFill>
              </a:rPr>
              <a:t>maimed</a:t>
            </a:r>
            <a:r>
              <a:rPr lang="en-US" altLang="en-US" sz="3600" dirty="0" smtClean="0"/>
              <a:t>, the </a:t>
            </a:r>
            <a:r>
              <a:rPr lang="en-US" altLang="en-US" sz="3600" dirty="0" smtClean="0">
                <a:solidFill>
                  <a:srgbClr val="C00000"/>
                </a:solidFill>
              </a:rPr>
              <a:t>lame</a:t>
            </a:r>
            <a:r>
              <a:rPr lang="en-US" altLang="en-US" sz="3600" dirty="0" smtClean="0"/>
              <a:t>, the </a:t>
            </a:r>
            <a:r>
              <a:rPr lang="en-US" altLang="en-US" sz="3600" dirty="0" smtClean="0">
                <a:solidFill>
                  <a:srgbClr val="C00000"/>
                </a:solidFill>
              </a:rPr>
              <a:t>blind</a:t>
            </a:r>
            <a:r>
              <a:rPr lang="en-US" altLang="en-US" sz="3600" dirty="0" smtClean="0"/>
              <a:t>. 14 And </a:t>
            </a:r>
            <a:r>
              <a:rPr lang="en-US" altLang="en-US" sz="3600" b="1" dirty="0" smtClean="0">
                <a:solidFill>
                  <a:srgbClr val="C00000"/>
                </a:solidFill>
              </a:rPr>
              <a:t>you will be blessed</a:t>
            </a:r>
            <a:r>
              <a:rPr lang="en-US" altLang="en-US" sz="3600" dirty="0" smtClean="0"/>
              <a:t>, because they cannot repay you; for </a:t>
            </a:r>
            <a:r>
              <a:rPr lang="en-US" altLang="en-US" sz="3600" b="1" dirty="0" smtClean="0">
                <a:solidFill>
                  <a:srgbClr val="C00000"/>
                </a:solidFill>
              </a:rPr>
              <a:t>you shall be repaid at the resurrection of the just</a:t>
            </a:r>
            <a:r>
              <a:rPr lang="en-US" altLang="en-US" sz="3600" dirty="0" smtClean="0"/>
              <a:t>.“				</a:t>
            </a:r>
            <a:endParaRPr lang="en-US" sz="3600" b="1" dirty="0" smtClean="0"/>
          </a:p>
        </p:txBody>
      </p:sp>
    </p:spTree>
    <p:extLst>
      <p:ext uri="{BB962C8B-B14F-4D97-AF65-F5344CB8AC3E}">
        <p14:creationId xmlns:p14="http://schemas.microsoft.com/office/powerpoint/2010/main" val="1024846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0" y="0"/>
            <a:ext cx="12192000" cy="6858000"/>
          </a:xfrm>
          <a:prstGeom prst="rect">
            <a:avLst/>
          </a:prstGeom>
        </p:spPr>
      </p:pic>
      <p:sp>
        <p:nvSpPr>
          <p:cNvPr id="6" name="TextBox 5"/>
          <p:cNvSpPr txBox="1"/>
          <p:nvPr/>
        </p:nvSpPr>
        <p:spPr>
          <a:xfrm>
            <a:off x="990600" y="861785"/>
            <a:ext cx="10363200" cy="4801314"/>
          </a:xfrm>
          <a:prstGeom prst="rect">
            <a:avLst/>
          </a:prstGeom>
          <a:solidFill>
            <a:schemeClr val="accent5">
              <a:lumMod val="20000"/>
              <a:lumOff val="80000"/>
            </a:schemeClr>
          </a:solidFill>
        </p:spPr>
        <p:txBody>
          <a:bodyPr wrap="square" rtlCol="0">
            <a:spAutoFit/>
          </a:bodyPr>
          <a:lstStyle/>
          <a:p>
            <a:endParaRPr lang="en-US" dirty="0"/>
          </a:p>
          <a:p>
            <a:r>
              <a:rPr lang="en-US" sz="3600" dirty="0" smtClean="0"/>
              <a:t>Colossians3:1 If then you were </a:t>
            </a:r>
            <a:r>
              <a:rPr lang="en-US" sz="3600" b="1" dirty="0" smtClean="0"/>
              <a:t>raised with Christ</a:t>
            </a:r>
            <a:r>
              <a:rPr lang="en-US" sz="3600" dirty="0" smtClean="0"/>
              <a:t>, seek those things which are above, where Christ is, sitting at the right hand of God.</a:t>
            </a:r>
          </a:p>
          <a:p>
            <a:r>
              <a:rPr lang="en-US" sz="3600" dirty="0" smtClean="0"/>
              <a:t> 2 Set your mind on things above, not on things on the earth. 3 For </a:t>
            </a:r>
            <a:r>
              <a:rPr lang="en-US" sz="3600" b="1" dirty="0" smtClean="0"/>
              <a:t>you died</a:t>
            </a:r>
            <a:r>
              <a:rPr lang="en-US" sz="3600" dirty="0" smtClean="0"/>
              <a:t>, and </a:t>
            </a:r>
            <a:r>
              <a:rPr lang="en-US" sz="3600" b="1" dirty="0" smtClean="0"/>
              <a:t>your life is hidden with Christ</a:t>
            </a:r>
            <a:r>
              <a:rPr lang="en-US" sz="3600" dirty="0" smtClean="0"/>
              <a:t> in God.</a:t>
            </a:r>
          </a:p>
          <a:p>
            <a:r>
              <a:rPr lang="en-US" sz="3600" dirty="0" smtClean="0"/>
              <a:t> 4 When </a:t>
            </a:r>
            <a:r>
              <a:rPr lang="en-US" sz="3600" b="1" dirty="0" smtClean="0">
                <a:solidFill>
                  <a:srgbClr val="C00000"/>
                </a:solidFill>
              </a:rPr>
              <a:t>Christ who is our life </a:t>
            </a:r>
            <a:r>
              <a:rPr lang="en-US" sz="3600" dirty="0" smtClean="0"/>
              <a:t>appears, then you also will appear with Him in glory.</a:t>
            </a:r>
            <a:endParaRPr lang="en-US" sz="1400" dirty="0"/>
          </a:p>
        </p:txBody>
      </p:sp>
    </p:spTree>
    <p:extLst>
      <p:ext uri="{BB962C8B-B14F-4D97-AF65-F5344CB8AC3E}">
        <p14:creationId xmlns:p14="http://schemas.microsoft.com/office/powerpoint/2010/main" val="1695203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52000" contrast="40000"/>
                    </a14:imgEffect>
                  </a14:imgLayer>
                </a14:imgProps>
              </a:ext>
            </a:extLst>
          </a:blip>
          <a:stretch>
            <a:fillRect/>
          </a:stretch>
        </p:blipFill>
        <p:spPr>
          <a:xfrm>
            <a:off x="0" y="0"/>
            <a:ext cx="12192000" cy="6858000"/>
          </a:xfrm>
          <a:prstGeom prst="rect">
            <a:avLst/>
          </a:prstGeom>
        </p:spPr>
      </p:pic>
      <p:sp>
        <p:nvSpPr>
          <p:cNvPr id="4" name="TextBox 3"/>
          <p:cNvSpPr txBox="1"/>
          <p:nvPr/>
        </p:nvSpPr>
        <p:spPr>
          <a:xfrm>
            <a:off x="4539342" y="1443841"/>
            <a:ext cx="6814458" cy="3970318"/>
          </a:xfrm>
          <a:prstGeom prst="rect">
            <a:avLst/>
          </a:prstGeom>
          <a:solidFill>
            <a:schemeClr val="accent5">
              <a:lumMod val="20000"/>
              <a:lumOff val="80000"/>
            </a:schemeClr>
          </a:solidFill>
        </p:spPr>
        <p:txBody>
          <a:bodyPr wrap="square" rtlCol="0">
            <a:spAutoFit/>
          </a:bodyPr>
          <a:lstStyle/>
          <a:p>
            <a:pPr fontAlgn="base"/>
            <a:r>
              <a:rPr lang="en-US" sz="3600" b="1" dirty="0" smtClean="0"/>
              <a:t>Hospitable Visits</a:t>
            </a:r>
          </a:p>
          <a:p>
            <a:pPr fontAlgn="base"/>
            <a:endParaRPr lang="en-US" sz="3600" b="1" dirty="0" smtClean="0"/>
          </a:p>
          <a:p>
            <a:pPr>
              <a:buFont typeface="Wingdings" panose="05000000000000000000" pitchFamily="2" charset="2"/>
              <a:buNone/>
            </a:pPr>
            <a:r>
              <a:rPr lang="en-US" altLang="en-US" sz="3600" dirty="0" smtClean="0"/>
              <a:t>James 1:27 Pure and undefiled religion before God and the Father is this: </a:t>
            </a:r>
            <a:r>
              <a:rPr lang="en-US" altLang="en-US" sz="3600" b="1" dirty="0" smtClean="0">
                <a:solidFill>
                  <a:srgbClr val="C00000"/>
                </a:solidFill>
              </a:rPr>
              <a:t>to visit orphans and widows </a:t>
            </a:r>
            <a:r>
              <a:rPr lang="en-US" altLang="en-US" sz="3600" dirty="0" smtClean="0"/>
              <a:t>in their trouble, and to keep oneself unspotted from the world.	</a:t>
            </a:r>
            <a:endParaRPr lang="en-US" sz="3600" b="1" dirty="0" smtClean="0"/>
          </a:p>
        </p:txBody>
      </p:sp>
    </p:spTree>
    <p:extLst>
      <p:ext uri="{BB962C8B-B14F-4D97-AF65-F5344CB8AC3E}">
        <p14:creationId xmlns:p14="http://schemas.microsoft.com/office/powerpoint/2010/main" val="2106448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52000" contrast="40000"/>
                    </a14:imgEffect>
                  </a14:imgLayer>
                </a14:imgProps>
              </a:ext>
            </a:extLst>
          </a:blip>
          <a:stretch>
            <a:fillRect/>
          </a:stretch>
        </p:blipFill>
        <p:spPr>
          <a:xfrm>
            <a:off x="0" y="0"/>
            <a:ext cx="12192000" cy="6858000"/>
          </a:xfrm>
          <a:prstGeom prst="rect">
            <a:avLst/>
          </a:prstGeom>
        </p:spPr>
      </p:pic>
      <p:sp>
        <p:nvSpPr>
          <p:cNvPr id="4" name="TextBox 3"/>
          <p:cNvSpPr txBox="1"/>
          <p:nvPr/>
        </p:nvSpPr>
        <p:spPr>
          <a:xfrm>
            <a:off x="130629" y="58178"/>
            <a:ext cx="11936185" cy="646331"/>
          </a:xfrm>
          <a:prstGeom prst="rect">
            <a:avLst/>
          </a:prstGeom>
          <a:solidFill>
            <a:schemeClr val="accent5">
              <a:lumMod val="20000"/>
              <a:lumOff val="80000"/>
            </a:schemeClr>
          </a:solidFill>
        </p:spPr>
        <p:txBody>
          <a:bodyPr wrap="square" rtlCol="0">
            <a:spAutoFit/>
          </a:bodyPr>
          <a:lstStyle/>
          <a:p>
            <a:pPr algn="ctr" fontAlgn="base"/>
            <a:r>
              <a:rPr lang="en-US" sz="3600" b="1" dirty="0" smtClean="0"/>
              <a:t>Throughout Your Day</a:t>
            </a:r>
          </a:p>
        </p:txBody>
      </p:sp>
      <p:pic>
        <p:nvPicPr>
          <p:cNvPr id="3074" name="Picture 2" descr="Parable of the Good Samaritan - Crossroads Initiati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80256"/>
            <a:ext cx="1219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048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52000" contrast="40000"/>
                    </a14:imgEffect>
                  </a14:imgLayer>
                </a14:imgProps>
              </a:ext>
            </a:extLst>
          </a:blip>
          <a:stretch>
            <a:fillRect/>
          </a:stretch>
        </p:blipFill>
        <p:spPr>
          <a:xfrm>
            <a:off x="0" y="0"/>
            <a:ext cx="12192000" cy="6858000"/>
          </a:xfrm>
          <a:prstGeom prst="rect">
            <a:avLst/>
          </a:prstGeom>
        </p:spPr>
      </p:pic>
      <p:sp>
        <p:nvSpPr>
          <p:cNvPr id="4" name="TextBox 3"/>
          <p:cNvSpPr txBox="1"/>
          <p:nvPr/>
        </p:nvSpPr>
        <p:spPr>
          <a:xfrm>
            <a:off x="495300" y="889843"/>
            <a:ext cx="11201400" cy="5078313"/>
          </a:xfrm>
          <a:prstGeom prst="rect">
            <a:avLst/>
          </a:prstGeom>
          <a:solidFill>
            <a:schemeClr val="accent5">
              <a:lumMod val="20000"/>
              <a:lumOff val="80000"/>
            </a:schemeClr>
          </a:solidFill>
        </p:spPr>
        <p:txBody>
          <a:bodyPr wrap="square" rtlCol="0">
            <a:spAutoFit/>
          </a:bodyPr>
          <a:lstStyle/>
          <a:p>
            <a:pPr fontAlgn="base"/>
            <a:r>
              <a:rPr lang="en-US" sz="3600" b="1" dirty="0" smtClean="0"/>
              <a:t>Loving Strangers throughout Your Day</a:t>
            </a:r>
          </a:p>
          <a:p>
            <a:pPr fontAlgn="base"/>
            <a:endParaRPr lang="en-US" sz="3600" b="1" dirty="0"/>
          </a:p>
          <a:p>
            <a:pPr>
              <a:buFont typeface="Wingdings" panose="05000000000000000000" pitchFamily="2" charset="2"/>
              <a:buNone/>
            </a:pPr>
            <a:r>
              <a:rPr lang="en-US" altLang="en-US" sz="3600" dirty="0" smtClean="0"/>
              <a:t>Luke 10:29 But he, wanting to justify himself, said to Jesus, "And who is </a:t>
            </a:r>
            <a:r>
              <a:rPr lang="en-US" altLang="en-US" sz="3600" b="1" dirty="0" smtClean="0">
                <a:solidFill>
                  <a:srgbClr val="C00000"/>
                </a:solidFill>
              </a:rPr>
              <a:t>my neighbor</a:t>
            </a:r>
            <a:r>
              <a:rPr lang="en-US" altLang="en-US" sz="3600" dirty="0" smtClean="0"/>
              <a:t>?"</a:t>
            </a:r>
          </a:p>
          <a:p>
            <a:pPr>
              <a:buFont typeface="Wingdings" panose="05000000000000000000" pitchFamily="2" charset="2"/>
              <a:buNone/>
            </a:pPr>
            <a:r>
              <a:rPr lang="en-US" altLang="en-US" sz="3600" dirty="0" smtClean="0"/>
              <a:t> 30 Then Jesus answered and said: "A certain man went down from Jerusalem to Jericho, and fell among thieves, who stripped him of his clothing, wounded him, and departed, </a:t>
            </a:r>
            <a:r>
              <a:rPr lang="en-US" altLang="en-US" sz="3600" b="1" dirty="0" smtClean="0">
                <a:solidFill>
                  <a:srgbClr val="C00000"/>
                </a:solidFill>
              </a:rPr>
              <a:t>leaving him half dead</a:t>
            </a:r>
            <a:r>
              <a:rPr lang="en-US" altLang="en-US" sz="3600" dirty="0" smtClean="0"/>
              <a:t>…</a:t>
            </a:r>
          </a:p>
          <a:p>
            <a:pPr>
              <a:buFont typeface="Wingdings" panose="05000000000000000000" pitchFamily="2" charset="2"/>
              <a:buNone/>
            </a:pPr>
            <a:r>
              <a:rPr lang="en-US" altLang="en-US" sz="3600" dirty="0" smtClean="0"/>
              <a:t>			</a:t>
            </a:r>
            <a:endParaRPr lang="en-US" sz="3600" b="1" dirty="0" smtClean="0"/>
          </a:p>
        </p:txBody>
      </p:sp>
    </p:spTree>
    <p:extLst>
      <p:ext uri="{BB962C8B-B14F-4D97-AF65-F5344CB8AC3E}">
        <p14:creationId xmlns:p14="http://schemas.microsoft.com/office/powerpoint/2010/main" val="1841308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52000" contrast="40000"/>
                    </a14:imgEffect>
                  </a14:imgLayer>
                </a14:imgProps>
              </a:ext>
            </a:extLst>
          </a:blip>
          <a:stretch>
            <a:fillRect/>
          </a:stretch>
        </p:blipFill>
        <p:spPr>
          <a:xfrm>
            <a:off x="0" y="0"/>
            <a:ext cx="12192000" cy="6858000"/>
          </a:xfrm>
          <a:prstGeom prst="rect">
            <a:avLst/>
          </a:prstGeom>
        </p:spPr>
      </p:pic>
      <p:sp>
        <p:nvSpPr>
          <p:cNvPr id="4" name="TextBox 3"/>
          <p:cNvSpPr txBox="1"/>
          <p:nvPr/>
        </p:nvSpPr>
        <p:spPr>
          <a:xfrm>
            <a:off x="495300" y="428178"/>
            <a:ext cx="11201400" cy="5632311"/>
          </a:xfrm>
          <a:prstGeom prst="rect">
            <a:avLst/>
          </a:prstGeom>
          <a:solidFill>
            <a:schemeClr val="accent5">
              <a:lumMod val="20000"/>
              <a:lumOff val="80000"/>
            </a:schemeClr>
          </a:solidFill>
        </p:spPr>
        <p:txBody>
          <a:bodyPr wrap="square" rtlCol="0">
            <a:spAutoFit/>
          </a:bodyPr>
          <a:lstStyle/>
          <a:p>
            <a:pPr fontAlgn="base"/>
            <a:r>
              <a:rPr lang="en-US" sz="3600" b="1" dirty="0" smtClean="0"/>
              <a:t>Loving Strangers</a:t>
            </a:r>
          </a:p>
          <a:p>
            <a:pPr fontAlgn="base"/>
            <a:endParaRPr lang="en-US" sz="3600" b="1" dirty="0"/>
          </a:p>
          <a:p>
            <a:pPr>
              <a:buFont typeface="Wingdings" panose="05000000000000000000" pitchFamily="2" charset="2"/>
              <a:buNone/>
            </a:pPr>
            <a:r>
              <a:rPr lang="en-US" altLang="en-US" sz="3600" dirty="0" smtClean="0"/>
              <a:t>Luke 10:33 But a certain </a:t>
            </a:r>
            <a:r>
              <a:rPr lang="en-US" altLang="en-US" sz="3600" b="1" dirty="0" smtClean="0">
                <a:solidFill>
                  <a:srgbClr val="C00000"/>
                </a:solidFill>
              </a:rPr>
              <a:t>Samaritan</a:t>
            </a:r>
            <a:r>
              <a:rPr lang="en-US" altLang="en-US" sz="3600" dirty="0" smtClean="0"/>
              <a:t>, as he journeyed, came where he was. And when he saw him, </a:t>
            </a:r>
            <a:r>
              <a:rPr lang="en-US" altLang="en-US" sz="3600" b="1" dirty="0" smtClean="0">
                <a:solidFill>
                  <a:srgbClr val="C00000"/>
                </a:solidFill>
              </a:rPr>
              <a:t>he had compassion</a:t>
            </a:r>
            <a:r>
              <a:rPr lang="en-US" altLang="en-US" sz="3600" dirty="0" smtClean="0"/>
              <a:t>…</a:t>
            </a:r>
          </a:p>
          <a:p>
            <a:pPr>
              <a:buFont typeface="Wingdings" panose="05000000000000000000" pitchFamily="2" charset="2"/>
              <a:buNone/>
            </a:pPr>
            <a:endParaRPr lang="en-US" altLang="en-US" sz="3600" dirty="0"/>
          </a:p>
          <a:p>
            <a:pPr>
              <a:buFont typeface="Wingdings" panose="05000000000000000000" pitchFamily="2" charset="2"/>
              <a:buNone/>
            </a:pPr>
            <a:r>
              <a:rPr lang="en-US" altLang="en-US" sz="3600" dirty="0" smtClean="0"/>
              <a:t>36 So </a:t>
            </a:r>
            <a:r>
              <a:rPr lang="en-US" altLang="en-US" sz="3600" b="1" dirty="0" smtClean="0">
                <a:solidFill>
                  <a:srgbClr val="C00000"/>
                </a:solidFill>
              </a:rPr>
              <a:t>which of these three do you think was neighbor </a:t>
            </a:r>
            <a:r>
              <a:rPr lang="en-US" altLang="en-US" sz="3600" dirty="0" smtClean="0"/>
              <a:t>to him who fell among the thieves?"</a:t>
            </a:r>
          </a:p>
          <a:p>
            <a:pPr>
              <a:buFont typeface="Wingdings" panose="05000000000000000000" pitchFamily="2" charset="2"/>
              <a:buNone/>
            </a:pPr>
            <a:r>
              <a:rPr lang="en-US" altLang="en-US" sz="3600" dirty="0" smtClean="0"/>
              <a:t> 37 And he said, "</a:t>
            </a:r>
            <a:r>
              <a:rPr lang="en-US" altLang="en-US" sz="3600" b="1" dirty="0" smtClean="0">
                <a:solidFill>
                  <a:srgbClr val="C00000"/>
                </a:solidFill>
              </a:rPr>
              <a:t>He who showed mercy </a:t>
            </a:r>
            <a:r>
              <a:rPr lang="en-US" altLang="en-US" sz="3600" dirty="0" smtClean="0"/>
              <a:t>on him." Then Jesus said to him, "</a:t>
            </a:r>
            <a:r>
              <a:rPr lang="en-US" altLang="en-US" sz="3600" dirty="0" smtClean="0">
                <a:solidFill>
                  <a:srgbClr val="C00000"/>
                </a:solidFill>
              </a:rPr>
              <a:t>Go and do likewise</a:t>
            </a:r>
            <a:r>
              <a:rPr lang="en-US" altLang="en-US" sz="3600" dirty="0" smtClean="0"/>
              <a:t>."				</a:t>
            </a:r>
            <a:endParaRPr lang="en-US" sz="3600" b="1" dirty="0" smtClean="0"/>
          </a:p>
        </p:txBody>
      </p:sp>
    </p:spTree>
    <p:extLst>
      <p:ext uri="{BB962C8B-B14F-4D97-AF65-F5344CB8AC3E}">
        <p14:creationId xmlns:p14="http://schemas.microsoft.com/office/powerpoint/2010/main" val="2994639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52000" contrast="40000"/>
                    </a14:imgEffect>
                  </a14:imgLayer>
                </a14:imgProps>
              </a:ext>
            </a:extLst>
          </a:blip>
          <a:stretch>
            <a:fillRect/>
          </a:stretch>
        </p:blipFill>
        <p:spPr>
          <a:xfrm>
            <a:off x="0" y="0"/>
            <a:ext cx="12192000" cy="6858000"/>
          </a:xfrm>
          <a:prstGeom prst="rect">
            <a:avLst/>
          </a:prstGeom>
        </p:spPr>
      </p:pic>
      <p:sp>
        <p:nvSpPr>
          <p:cNvPr id="4" name="TextBox 3"/>
          <p:cNvSpPr txBox="1"/>
          <p:nvPr/>
        </p:nvSpPr>
        <p:spPr>
          <a:xfrm>
            <a:off x="130629" y="58178"/>
            <a:ext cx="11936185" cy="646331"/>
          </a:xfrm>
          <a:prstGeom prst="rect">
            <a:avLst/>
          </a:prstGeom>
          <a:solidFill>
            <a:schemeClr val="accent5">
              <a:lumMod val="20000"/>
              <a:lumOff val="80000"/>
            </a:schemeClr>
          </a:solidFill>
        </p:spPr>
        <p:txBody>
          <a:bodyPr wrap="square" rtlCol="0">
            <a:spAutoFit/>
          </a:bodyPr>
          <a:lstStyle/>
          <a:p>
            <a:pPr algn="ctr" fontAlgn="base"/>
            <a:r>
              <a:rPr lang="en-US" sz="3600" b="1" dirty="0" smtClean="0"/>
              <a:t>Strangers Have Souls</a:t>
            </a:r>
          </a:p>
        </p:txBody>
      </p:sp>
      <p:pic>
        <p:nvPicPr>
          <p:cNvPr id="8" name="Picture 7"/>
          <p:cNvPicPr>
            <a:picLocks noChangeAspect="1"/>
          </p:cNvPicPr>
          <p:nvPr/>
        </p:nvPicPr>
        <p:blipFill>
          <a:blip r:embed="rId5"/>
          <a:stretch>
            <a:fillRect/>
          </a:stretch>
        </p:blipFill>
        <p:spPr>
          <a:xfrm>
            <a:off x="572134" y="1144588"/>
            <a:ext cx="5922046" cy="3942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2" name="Picture 6" descr="Woman at the Well by Simon Dewey — Altus Fine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69097">
            <a:off x="6306793" y="3061127"/>
            <a:ext cx="5500461" cy="32507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611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52000" contrast="40000"/>
                    </a14:imgEffect>
                  </a14:imgLayer>
                </a14:imgProps>
              </a:ext>
            </a:extLst>
          </a:blip>
          <a:stretch>
            <a:fillRect/>
          </a:stretch>
        </p:blipFill>
        <p:spPr>
          <a:xfrm>
            <a:off x="0" y="0"/>
            <a:ext cx="12192000" cy="6858000"/>
          </a:xfrm>
          <a:prstGeom prst="rect">
            <a:avLst/>
          </a:prstGeom>
        </p:spPr>
      </p:pic>
      <p:sp>
        <p:nvSpPr>
          <p:cNvPr id="4" name="TextBox 3"/>
          <p:cNvSpPr txBox="1"/>
          <p:nvPr/>
        </p:nvSpPr>
        <p:spPr>
          <a:xfrm>
            <a:off x="495300" y="428178"/>
            <a:ext cx="11201400" cy="5632311"/>
          </a:xfrm>
          <a:prstGeom prst="rect">
            <a:avLst/>
          </a:prstGeom>
          <a:solidFill>
            <a:schemeClr val="accent5">
              <a:lumMod val="20000"/>
              <a:lumOff val="80000"/>
            </a:schemeClr>
          </a:solidFill>
        </p:spPr>
        <p:txBody>
          <a:bodyPr wrap="square" rtlCol="0">
            <a:spAutoFit/>
          </a:bodyPr>
          <a:lstStyle/>
          <a:p>
            <a:pPr fontAlgn="base"/>
            <a:r>
              <a:rPr lang="en-US" sz="3600" b="1" dirty="0" smtClean="0"/>
              <a:t>God Rewards this Behavior</a:t>
            </a:r>
          </a:p>
          <a:p>
            <a:pPr fontAlgn="base"/>
            <a:endParaRPr lang="en-US" sz="3600" b="1" dirty="0"/>
          </a:p>
          <a:p>
            <a:pPr>
              <a:buFont typeface="Wingdings" panose="05000000000000000000" pitchFamily="2" charset="2"/>
              <a:buNone/>
            </a:pPr>
            <a:r>
              <a:rPr lang="en-US" altLang="en-US" sz="3600" dirty="0" smtClean="0"/>
              <a:t>Acts 20:35 I have shown you in every way, by laboring like this, that </a:t>
            </a:r>
            <a:r>
              <a:rPr lang="en-US" altLang="en-US" sz="3600" b="1" dirty="0" smtClean="0">
                <a:solidFill>
                  <a:srgbClr val="C00000"/>
                </a:solidFill>
              </a:rPr>
              <a:t>you must support the weak</a:t>
            </a:r>
            <a:r>
              <a:rPr lang="en-US" altLang="en-US" sz="3600" dirty="0" smtClean="0"/>
              <a:t>. And remember the words of the Lord Jesus, that He said, “</a:t>
            </a:r>
            <a:r>
              <a:rPr lang="en-US" altLang="en-US" sz="3600" b="1" dirty="0" smtClean="0">
                <a:solidFill>
                  <a:srgbClr val="C00000"/>
                </a:solidFill>
              </a:rPr>
              <a:t>It is more blessed to give than to receive</a:t>
            </a:r>
            <a:r>
              <a:rPr lang="en-US" altLang="en-US" sz="3600" dirty="0" smtClean="0"/>
              <a:t>."	</a:t>
            </a:r>
          </a:p>
          <a:p>
            <a:pPr>
              <a:buFont typeface="Wingdings" panose="05000000000000000000" pitchFamily="2" charset="2"/>
              <a:buNone/>
            </a:pPr>
            <a:endParaRPr lang="en-US" sz="3600" b="1" dirty="0"/>
          </a:p>
          <a:p>
            <a:pPr>
              <a:buFont typeface="Wingdings" panose="05000000000000000000" pitchFamily="2" charset="2"/>
              <a:buNone/>
            </a:pPr>
            <a:r>
              <a:rPr lang="en-US" sz="3600" dirty="0" smtClean="0"/>
              <a:t>2 Corinthians 9:8 And </a:t>
            </a:r>
            <a:r>
              <a:rPr lang="en-US" sz="3600" b="1" dirty="0" smtClean="0">
                <a:solidFill>
                  <a:srgbClr val="C00000"/>
                </a:solidFill>
              </a:rPr>
              <a:t>God is able </a:t>
            </a:r>
            <a:r>
              <a:rPr lang="en-US" sz="3600" dirty="0" smtClean="0"/>
              <a:t>to make all grace abound toward you, that you, always having all sufficiency in all things, may have </a:t>
            </a:r>
            <a:r>
              <a:rPr lang="en-US" sz="3600" b="1" dirty="0" smtClean="0">
                <a:solidFill>
                  <a:srgbClr val="C00000"/>
                </a:solidFill>
              </a:rPr>
              <a:t>an abundance for every good work</a:t>
            </a:r>
            <a:r>
              <a:rPr lang="en-US" sz="3600" dirty="0" smtClean="0"/>
              <a:t>.</a:t>
            </a:r>
          </a:p>
        </p:txBody>
      </p:sp>
    </p:spTree>
    <p:extLst>
      <p:ext uri="{BB962C8B-B14F-4D97-AF65-F5344CB8AC3E}">
        <p14:creationId xmlns:p14="http://schemas.microsoft.com/office/powerpoint/2010/main" val="1464071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rot="16200000">
            <a:off x="2648805" y="-2638557"/>
            <a:ext cx="6894389" cy="12192001"/>
          </a:xfrm>
          <a:prstGeom prst="rect">
            <a:avLst/>
          </a:prstGeom>
        </p:spPr>
      </p:pic>
      <p:pic>
        <p:nvPicPr>
          <p:cNvPr id="4" name="Picture 3"/>
          <p:cNvPicPr>
            <a:picLocks noChangeAspect="1"/>
          </p:cNvPicPr>
          <p:nvPr/>
        </p:nvPicPr>
        <p:blipFill>
          <a:blip r:embed="rId4"/>
          <a:stretch>
            <a:fillRect/>
          </a:stretch>
        </p:blipFill>
        <p:spPr>
          <a:xfrm>
            <a:off x="2309812" y="2057400"/>
            <a:ext cx="7572375" cy="2743200"/>
          </a:xfrm>
          <a:prstGeom prst="rect">
            <a:avLst/>
          </a:prstGeom>
        </p:spPr>
      </p:pic>
      <p:pic>
        <p:nvPicPr>
          <p:cNvPr id="7" name="Picture 6"/>
          <p:cNvPicPr>
            <a:picLocks noChangeAspect="1"/>
          </p:cNvPicPr>
          <p:nvPr/>
        </p:nvPicPr>
        <p:blipFill>
          <a:blip r:embed="rId5"/>
          <a:stretch>
            <a:fillRect/>
          </a:stretch>
        </p:blipFill>
        <p:spPr>
          <a:xfrm>
            <a:off x="703262" y="644527"/>
            <a:ext cx="5008819" cy="722312"/>
          </a:xfrm>
          <a:prstGeom prst="rect">
            <a:avLst/>
          </a:prstGeom>
        </p:spPr>
      </p:pic>
      <p:pic>
        <p:nvPicPr>
          <p:cNvPr id="8" name="Picture 7"/>
          <p:cNvPicPr>
            <a:picLocks noChangeAspect="1"/>
          </p:cNvPicPr>
          <p:nvPr/>
        </p:nvPicPr>
        <p:blipFill>
          <a:blip r:embed="rId6"/>
          <a:stretch>
            <a:fillRect/>
          </a:stretch>
        </p:blipFill>
        <p:spPr>
          <a:xfrm>
            <a:off x="6014500" y="5689600"/>
            <a:ext cx="5113875" cy="660401"/>
          </a:xfrm>
          <a:prstGeom prst="rect">
            <a:avLst/>
          </a:prstGeom>
        </p:spPr>
      </p:pic>
    </p:spTree>
    <p:extLst>
      <p:ext uri="{BB962C8B-B14F-4D97-AF65-F5344CB8AC3E}">
        <p14:creationId xmlns:p14="http://schemas.microsoft.com/office/powerpoint/2010/main" val="354565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0" y="0"/>
            <a:ext cx="12192000" cy="6858000"/>
          </a:xfrm>
          <a:prstGeom prst="rect">
            <a:avLst/>
          </a:prstGeom>
        </p:spPr>
      </p:pic>
      <p:pic>
        <p:nvPicPr>
          <p:cNvPr id="1026" name="Picture 2" descr="https://ligonier-static-media.s3.amazonaws.com/uploads/300x467_interview_Butterfield.jpg"/>
          <p:cNvPicPr>
            <a:picLocks noChangeAspect="1" noChangeArrowheads="1"/>
          </p:cNvPicPr>
          <p:nvPr/>
        </p:nvPicPr>
        <p:blipFill rotWithShape="1">
          <a:blip r:embed="rId4">
            <a:extLst>
              <a:ext uri="{28A0092B-C50C-407E-A947-70E740481C1C}">
                <a14:useLocalDpi xmlns:a14="http://schemas.microsoft.com/office/drawing/2010/main" val="0"/>
              </a:ext>
            </a:extLst>
          </a:blip>
          <a:srcRect l="5666" r="5000" b="3961"/>
          <a:stretch/>
        </p:blipFill>
        <p:spPr bwMode="auto">
          <a:xfrm>
            <a:off x="7061200" y="1013552"/>
            <a:ext cx="3022600" cy="48308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28700" y="4851400"/>
            <a:ext cx="4762500" cy="707886"/>
          </a:xfrm>
          <a:prstGeom prst="rect">
            <a:avLst/>
          </a:prstGeom>
          <a:noFill/>
        </p:spPr>
        <p:txBody>
          <a:bodyPr wrap="square" rtlCol="0">
            <a:spAutoFit/>
          </a:bodyPr>
          <a:lstStyle/>
          <a:p>
            <a:pPr algn="ctr"/>
            <a:r>
              <a:rPr lang="en-US" sz="4000" dirty="0" smtClean="0">
                <a:solidFill>
                  <a:schemeClr val="bg1"/>
                </a:solidFill>
              </a:rPr>
              <a:t>Rosaria Butterfield</a:t>
            </a:r>
            <a:endParaRPr lang="en-US" sz="4000" dirty="0">
              <a:solidFill>
                <a:schemeClr val="bg1"/>
              </a:solidFill>
            </a:endParaRPr>
          </a:p>
        </p:txBody>
      </p:sp>
    </p:spTree>
    <p:extLst>
      <p:ext uri="{BB962C8B-B14F-4D97-AF65-F5344CB8AC3E}">
        <p14:creationId xmlns:p14="http://schemas.microsoft.com/office/powerpoint/2010/main" val="34748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0" y="0"/>
            <a:ext cx="12192000" cy="6858000"/>
          </a:xfrm>
          <a:prstGeom prst="rect">
            <a:avLst/>
          </a:prstGeom>
        </p:spPr>
      </p:pic>
      <p:sp>
        <p:nvSpPr>
          <p:cNvPr id="6" name="TextBox 5"/>
          <p:cNvSpPr txBox="1"/>
          <p:nvPr/>
        </p:nvSpPr>
        <p:spPr>
          <a:xfrm>
            <a:off x="990600" y="812800"/>
            <a:ext cx="10363200" cy="5570756"/>
          </a:xfrm>
          <a:prstGeom prst="rect">
            <a:avLst/>
          </a:prstGeom>
          <a:solidFill>
            <a:schemeClr val="accent5">
              <a:lumMod val="20000"/>
              <a:lumOff val="80000"/>
            </a:schemeClr>
          </a:solidFill>
        </p:spPr>
        <p:txBody>
          <a:bodyPr wrap="square" rtlCol="0">
            <a:spAutoFit/>
          </a:bodyPr>
          <a:lstStyle/>
          <a:p>
            <a:endParaRPr lang="en-US" dirty="0"/>
          </a:p>
          <a:p>
            <a:r>
              <a:rPr lang="en-US" sz="3600" i="1" dirty="0" smtClean="0"/>
              <a:t>What trips up Christians is this: too much time waging war with people and ideas on social media, and too heavy a reliance on church programs to filter strangers, weeding out the creepy ones and bringing to your table the nice and safe ones. This post-Christian world won’t stand for this. And we shouldn’t either.</a:t>
            </a:r>
          </a:p>
          <a:p>
            <a:r>
              <a:rPr lang="en-US" sz="3600" i="1" dirty="0" smtClean="0"/>
              <a:t>Get close enough to the stranger to put her hand into the hand of the Savior.                 </a:t>
            </a:r>
            <a:r>
              <a:rPr lang="en-US" sz="3600" i="1" dirty="0" smtClean="0">
                <a:solidFill>
                  <a:schemeClr val="tx1">
                    <a:lumMod val="50000"/>
                    <a:lumOff val="50000"/>
                  </a:schemeClr>
                </a:solidFill>
              </a:rPr>
              <a:t>-- </a:t>
            </a:r>
            <a:r>
              <a:rPr lang="en-US" sz="3600" dirty="0" smtClean="0">
                <a:solidFill>
                  <a:schemeClr val="tx1">
                    <a:lumMod val="50000"/>
                    <a:lumOff val="50000"/>
                  </a:schemeClr>
                </a:solidFill>
              </a:rPr>
              <a:t>Rosaria Butterfield</a:t>
            </a:r>
            <a:endParaRPr lang="en-US" sz="3600" i="1" dirty="0" smtClean="0">
              <a:solidFill>
                <a:schemeClr val="tx1">
                  <a:lumMod val="50000"/>
                  <a:lumOff val="50000"/>
                </a:schemeClr>
              </a:solidFill>
            </a:endParaRPr>
          </a:p>
          <a:p>
            <a:endParaRPr lang="en-US" sz="1400" dirty="0"/>
          </a:p>
        </p:txBody>
      </p:sp>
    </p:spTree>
    <p:extLst>
      <p:ext uri="{BB962C8B-B14F-4D97-AF65-F5344CB8AC3E}">
        <p14:creationId xmlns:p14="http://schemas.microsoft.com/office/powerpoint/2010/main" val="847905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52000" contrast="40000"/>
                    </a14:imgEffect>
                  </a14:imgLayer>
                </a14:imgProps>
              </a:ext>
            </a:extLst>
          </a:blip>
          <a:stretch>
            <a:fillRect/>
          </a:stretch>
        </p:blipFill>
        <p:spPr>
          <a:xfrm>
            <a:off x="0" y="0"/>
            <a:ext cx="12192000" cy="6858000"/>
          </a:xfrm>
          <a:prstGeom prst="rect">
            <a:avLst/>
          </a:prstGeom>
        </p:spPr>
      </p:pic>
      <p:sp>
        <p:nvSpPr>
          <p:cNvPr id="4" name="TextBox 3"/>
          <p:cNvSpPr txBox="1"/>
          <p:nvPr/>
        </p:nvSpPr>
        <p:spPr>
          <a:xfrm>
            <a:off x="990600" y="812800"/>
            <a:ext cx="9740900" cy="5078313"/>
          </a:xfrm>
          <a:prstGeom prst="rect">
            <a:avLst/>
          </a:prstGeom>
          <a:solidFill>
            <a:schemeClr val="accent5">
              <a:lumMod val="20000"/>
              <a:lumOff val="80000"/>
            </a:schemeClr>
          </a:solidFill>
        </p:spPr>
        <p:txBody>
          <a:bodyPr wrap="square" rtlCol="0">
            <a:spAutoFit/>
          </a:bodyPr>
          <a:lstStyle/>
          <a:p>
            <a:r>
              <a:rPr lang="en-US" dirty="0" smtClean="0"/>
              <a:t>HOSPITALITY in Scripture</a:t>
            </a:r>
          </a:p>
          <a:p>
            <a:endParaRPr lang="en-US" dirty="0"/>
          </a:p>
          <a:p>
            <a:pPr fontAlgn="base"/>
            <a:r>
              <a:rPr lang="en-US" sz="3600" b="1" dirty="0" err="1"/>
              <a:t>philonexia</a:t>
            </a:r>
            <a:r>
              <a:rPr lang="en-US" sz="3600" b="1" dirty="0"/>
              <a:t>- hospitableness.</a:t>
            </a:r>
            <a:endParaRPr lang="en-US" sz="3600" dirty="0"/>
          </a:p>
          <a:p>
            <a:pPr fontAlgn="base"/>
            <a:endParaRPr lang="en-US" sz="3600" dirty="0" smtClean="0"/>
          </a:p>
          <a:p>
            <a:pPr fontAlgn="base"/>
            <a:r>
              <a:rPr lang="en-US" sz="3600" dirty="0" smtClean="0"/>
              <a:t>This </a:t>
            </a:r>
            <a:r>
              <a:rPr lang="en-US" sz="3600" dirty="0"/>
              <a:t>word is translated into “entertain strangers.” </a:t>
            </a:r>
            <a:endParaRPr lang="en-US" sz="3600" dirty="0" smtClean="0"/>
          </a:p>
          <a:p>
            <a:pPr fontAlgn="base"/>
            <a:endParaRPr lang="en-US" sz="3600" dirty="0"/>
          </a:p>
          <a:p>
            <a:pPr fontAlgn="base"/>
            <a:r>
              <a:rPr lang="en-US" sz="3600" dirty="0" err="1" smtClean="0"/>
              <a:t>Philonexia</a:t>
            </a:r>
            <a:r>
              <a:rPr lang="en-US" sz="3600" dirty="0" smtClean="0"/>
              <a:t> </a:t>
            </a:r>
            <a:r>
              <a:rPr lang="en-US" sz="3600" dirty="0"/>
              <a:t>is made up of two different words:</a:t>
            </a:r>
          </a:p>
          <a:p>
            <a:pPr fontAlgn="base"/>
            <a:r>
              <a:rPr lang="en-US" sz="3600" b="1" i="1" dirty="0" err="1"/>
              <a:t>philos</a:t>
            </a:r>
            <a:r>
              <a:rPr lang="en-US" sz="3600" i="1" dirty="0"/>
              <a:t> </a:t>
            </a:r>
            <a:r>
              <a:rPr lang="en-US" sz="3600" dirty="0"/>
              <a:t>which means </a:t>
            </a:r>
            <a:r>
              <a:rPr lang="en-US" sz="3600" b="1" dirty="0"/>
              <a:t>loving</a:t>
            </a:r>
          </a:p>
          <a:p>
            <a:pPr fontAlgn="base"/>
            <a:r>
              <a:rPr lang="en-US" sz="3600" b="1" i="1" dirty="0" err="1"/>
              <a:t>xenos</a:t>
            </a:r>
            <a:r>
              <a:rPr lang="en-US" sz="3600" dirty="0"/>
              <a:t> which means </a:t>
            </a:r>
            <a:r>
              <a:rPr lang="en-US" sz="3600" b="1" dirty="0"/>
              <a:t>stranger</a:t>
            </a:r>
          </a:p>
          <a:p>
            <a:endParaRPr lang="en-US" sz="3600" dirty="0"/>
          </a:p>
        </p:txBody>
      </p:sp>
    </p:spTree>
    <p:extLst>
      <p:ext uri="{BB962C8B-B14F-4D97-AF65-F5344CB8AC3E}">
        <p14:creationId xmlns:p14="http://schemas.microsoft.com/office/powerpoint/2010/main" val="881354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52000" contrast="40000"/>
                    </a14:imgEffect>
                  </a14:imgLayer>
                </a14:imgProps>
              </a:ext>
            </a:extLst>
          </a:blip>
          <a:stretch>
            <a:fillRect/>
          </a:stretch>
        </p:blipFill>
        <p:spPr>
          <a:xfrm>
            <a:off x="0" y="0"/>
            <a:ext cx="12192000" cy="6858000"/>
          </a:xfrm>
          <a:prstGeom prst="rect">
            <a:avLst/>
          </a:prstGeom>
        </p:spPr>
      </p:pic>
      <p:sp>
        <p:nvSpPr>
          <p:cNvPr id="4" name="TextBox 3"/>
          <p:cNvSpPr txBox="1"/>
          <p:nvPr/>
        </p:nvSpPr>
        <p:spPr>
          <a:xfrm>
            <a:off x="244929" y="54878"/>
            <a:ext cx="11696699" cy="6740307"/>
          </a:xfrm>
          <a:prstGeom prst="rect">
            <a:avLst/>
          </a:prstGeom>
          <a:solidFill>
            <a:schemeClr val="accent5">
              <a:lumMod val="20000"/>
              <a:lumOff val="80000"/>
            </a:schemeClr>
          </a:solidFill>
        </p:spPr>
        <p:txBody>
          <a:bodyPr wrap="square" rtlCol="0">
            <a:spAutoFit/>
          </a:bodyPr>
          <a:lstStyle/>
          <a:p>
            <a:pPr fontAlgn="base"/>
            <a:r>
              <a:rPr lang="en-US" sz="3600" b="1" dirty="0" smtClean="0"/>
              <a:t>Its about our LOVE toward Strangers / LORD</a:t>
            </a:r>
            <a:endParaRPr lang="en-US" sz="3600" dirty="0" smtClean="0"/>
          </a:p>
          <a:p>
            <a:pPr fontAlgn="base"/>
            <a:r>
              <a:rPr lang="en-US" sz="3600" b="1" dirty="0" smtClean="0"/>
              <a:t>Hebrews 13:1 </a:t>
            </a:r>
            <a:r>
              <a:rPr lang="en-US" sz="3600" dirty="0" smtClean="0"/>
              <a:t>Let </a:t>
            </a:r>
            <a:r>
              <a:rPr lang="en-US" sz="3600" b="1" dirty="0" smtClean="0"/>
              <a:t>brotherly</a:t>
            </a:r>
            <a:r>
              <a:rPr lang="en-US" sz="3600" dirty="0" smtClean="0"/>
              <a:t> </a:t>
            </a:r>
            <a:r>
              <a:rPr lang="en-US" sz="3600" b="1" dirty="0" smtClean="0"/>
              <a:t>love</a:t>
            </a:r>
            <a:r>
              <a:rPr lang="en-US" sz="3600" dirty="0" smtClean="0"/>
              <a:t> continue. 2 Do </a:t>
            </a:r>
            <a:r>
              <a:rPr lang="en-US" sz="3600" dirty="0" smtClean="0">
                <a:solidFill>
                  <a:srgbClr val="C00000"/>
                </a:solidFill>
              </a:rPr>
              <a:t>not forget </a:t>
            </a:r>
            <a:r>
              <a:rPr lang="en-US" sz="3600" dirty="0" smtClean="0"/>
              <a:t>to </a:t>
            </a:r>
            <a:r>
              <a:rPr lang="en-US" sz="3600" b="1" dirty="0" smtClean="0">
                <a:solidFill>
                  <a:srgbClr val="C00000"/>
                </a:solidFill>
              </a:rPr>
              <a:t>entertain strangers</a:t>
            </a:r>
            <a:r>
              <a:rPr lang="en-US" sz="3600" dirty="0" smtClean="0"/>
              <a:t>, for by so doing </a:t>
            </a:r>
            <a:r>
              <a:rPr lang="en-US" sz="3600" b="1" dirty="0" smtClean="0">
                <a:solidFill>
                  <a:srgbClr val="C00000"/>
                </a:solidFill>
              </a:rPr>
              <a:t>some have unwittingly entertained angels</a:t>
            </a:r>
            <a:r>
              <a:rPr lang="en-US" sz="3600" dirty="0" smtClean="0"/>
              <a:t>. 3 Remember the </a:t>
            </a:r>
            <a:r>
              <a:rPr lang="en-US" sz="3600" b="1" dirty="0" smtClean="0"/>
              <a:t>prisoners</a:t>
            </a:r>
            <a:r>
              <a:rPr lang="en-US" sz="3600" dirty="0" smtClean="0"/>
              <a:t> as if chained with them--those who are mistreated--since you yourselves are in the body also. 4 </a:t>
            </a:r>
            <a:r>
              <a:rPr lang="en-US" sz="3600" b="1" dirty="0" smtClean="0"/>
              <a:t>Marriage</a:t>
            </a:r>
            <a:r>
              <a:rPr lang="en-US" sz="3600" dirty="0" smtClean="0"/>
              <a:t> is honorable among all, and the bed undefiled; but fornicators and adulterers God will judge. 5 Let your </a:t>
            </a:r>
            <a:r>
              <a:rPr lang="en-US" sz="3600" b="1" dirty="0" smtClean="0"/>
              <a:t>conduct</a:t>
            </a:r>
            <a:r>
              <a:rPr lang="en-US" sz="3600" dirty="0" smtClean="0"/>
              <a:t> be without covetousness; be content with such things as you have. For He Himself has said, "I will never leave you nor forsake you."</a:t>
            </a:r>
          </a:p>
          <a:p>
            <a:pPr fontAlgn="base"/>
            <a:r>
              <a:rPr lang="en-US" sz="3600" dirty="0" smtClean="0"/>
              <a:t> 6 So we may </a:t>
            </a:r>
            <a:r>
              <a:rPr lang="en-US" sz="3600" dirty="0" smtClean="0">
                <a:solidFill>
                  <a:srgbClr val="C00000"/>
                </a:solidFill>
              </a:rPr>
              <a:t>boldly say</a:t>
            </a:r>
            <a:r>
              <a:rPr lang="en-US" sz="3600" dirty="0" smtClean="0"/>
              <a:t>: "</a:t>
            </a:r>
            <a:r>
              <a:rPr lang="en-US" sz="3600" b="1" dirty="0" smtClean="0">
                <a:solidFill>
                  <a:srgbClr val="C00000"/>
                </a:solidFill>
              </a:rPr>
              <a:t>The LORD </a:t>
            </a:r>
            <a:r>
              <a:rPr lang="en-US" sz="3600" dirty="0" smtClean="0">
                <a:solidFill>
                  <a:srgbClr val="C00000"/>
                </a:solidFill>
              </a:rPr>
              <a:t>is my helper</a:t>
            </a:r>
            <a:r>
              <a:rPr lang="en-US" sz="3600" dirty="0" smtClean="0"/>
              <a:t>; I will not fear. What can man do to me?"</a:t>
            </a:r>
            <a:endParaRPr lang="en-US" sz="3600" dirty="0"/>
          </a:p>
        </p:txBody>
      </p:sp>
    </p:spTree>
    <p:extLst>
      <p:ext uri="{BB962C8B-B14F-4D97-AF65-F5344CB8AC3E}">
        <p14:creationId xmlns:p14="http://schemas.microsoft.com/office/powerpoint/2010/main" val="122789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www.trainingzone.co.uk/sites/default/files/styles/inline_banner/public/istockphoto_thinkstock_story_birds.jpg?itok=O3dtGOw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975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himamanda Ngozi Adichie: The danger of a single story | TED Ta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45" y="0"/>
            <a:ext cx="1309254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rot="163336">
            <a:off x="6624929" y="1152983"/>
            <a:ext cx="5134441" cy="2732567"/>
          </a:xfrm>
          <a:prstGeom prst="rect">
            <a:avLst/>
          </a:prstGeom>
        </p:spPr>
      </p:pic>
    </p:spTree>
    <p:extLst>
      <p:ext uri="{BB962C8B-B14F-4D97-AF65-F5344CB8AC3E}">
        <p14:creationId xmlns:p14="http://schemas.microsoft.com/office/powerpoint/2010/main" val="3281302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52000" contrast="40000"/>
                    </a14:imgEffect>
                  </a14:imgLayer>
                </a14:imgProps>
              </a:ext>
            </a:extLst>
          </a:blip>
          <a:stretch>
            <a:fillRect/>
          </a:stretch>
        </p:blipFill>
        <p:spPr>
          <a:xfrm>
            <a:off x="0" y="0"/>
            <a:ext cx="12192000" cy="6858000"/>
          </a:xfrm>
          <a:prstGeom prst="rect">
            <a:avLst/>
          </a:prstGeom>
        </p:spPr>
      </p:pic>
      <p:sp>
        <p:nvSpPr>
          <p:cNvPr id="4" name="TextBox 3"/>
          <p:cNvSpPr txBox="1"/>
          <p:nvPr/>
        </p:nvSpPr>
        <p:spPr>
          <a:xfrm>
            <a:off x="1200150" y="1720840"/>
            <a:ext cx="9791700" cy="3416320"/>
          </a:xfrm>
          <a:prstGeom prst="rect">
            <a:avLst/>
          </a:prstGeom>
          <a:solidFill>
            <a:schemeClr val="accent5">
              <a:lumMod val="20000"/>
              <a:lumOff val="80000"/>
            </a:schemeClr>
          </a:solidFill>
        </p:spPr>
        <p:txBody>
          <a:bodyPr wrap="square" rtlCol="0">
            <a:spAutoFit/>
          </a:bodyPr>
          <a:lstStyle/>
          <a:p>
            <a:pPr fontAlgn="base"/>
            <a:r>
              <a:rPr lang="en-US" sz="3600" b="1" dirty="0" smtClean="0"/>
              <a:t>Its about LOVE…</a:t>
            </a:r>
          </a:p>
          <a:p>
            <a:pPr fontAlgn="base"/>
            <a:endParaRPr lang="en-US" sz="3600" b="1" dirty="0"/>
          </a:p>
          <a:p>
            <a:pPr fontAlgn="base"/>
            <a:r>
              <a:rPr lang="en-US" sz="3600" dirty="0" smtClean="0"/>
              <a:t>1 Peter 4:8 And above all things </a:t>
            </a:r>
            <a:r>
              <a:rPr lang="en-US" sz="3600" dirty="0" smtClean="0">
                <a:solidFill>
                  <a:srgbClr val="C00000"/>
                </a:solidFill>
              </a:rPr>
              <a:t>have fervent love for one another</a:t>
            </a:r>
            <a:r>
              <a:rPr lang="en-US" sz="3600" dirty="0" smtClean="0"/>
              <a:t>, for "love will cover a multitude of sins."</a:t>
            </a:r>
          </a:p>
          <a:p>
            <a:pPr fontAlgn="base"/>
            <a:r>
              <a:rPr lang="en-US" sz="3600" dirty="0" smtClean="0"/>
              <a:t> 9 </a:t>
            </a:r>
            <a:r>
              <a:rPr lang="en-US" sz="3600" b="1" dirty="0" smtClean="0">
                <a:solidFill>
                  <a:srgbClr val="C00000"/>
                </a:solidFill>
              </a:rPr>
              <a:t>Be hospitable </a:t>
            </a:r>
            <a:r>
              <a:rPr lang="en-US" sz="3600" dirty="0" smtClean="0"/>
              <a:t>to one another </a:t>
            </a:r>
            <a:r>
              <a:rPr lang="en-US" sz="3600" dirty="0" smtClean="0">
                <a:solidFill>
                  <a:srgbClr val="C00000"/>
                </a:solidFill>
              </a:rPr>
              <a:t>without grumbling</a:t>
            </a:r>
            <a:r>
              <a:rPr lang="en-US" sz="3600" dirty="0" smtClean="0"/>
              <a:t>.</a:t>
            </a:r>
            <a:endParaRPr lang="en-US" sz="3600" dirty="0"/>
          </a:p>
        </p:txBody>
      </p:sp>
    </p:spTree>
    <p:extLst>
      <p:ext uri="{BB962C8B-B14F-4D97-AF65-F5344CB8AC3E}">
        <p14:creationId xmlns:p14="http://schemas.microsoft.com/office/powerpoint/2010/main" val="4136016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1222</TotalTime>
  <Words>3584</Words>
  <Application>Microsoft Office PowerPoint</Application>
  <PresentationFormat>Widescreen</PresentationFormat>
  <Paragraphs>593</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Shannon</dc:creator>
  <cp:lastModifiedBy>David Shannon</cp:lastModifiedBy>
  <cp:revision>39</cp:revision>
  <cp:lastPrinted>2021-08-22T13:55:57Z</cp:lastPrinted>
  <dcterms:created xsi:type="dcterms:W3CDTF">2021-08-21T20:37:37Z</dcterms:created>
  <dcterms:modified xsi:type="dcterms:W3CDTF">2021-08-22T16:59:58Z</dcterms:modified>
</cp:coreProperties>
</file>